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0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31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rawings/drawing1.xml" ContentType="application/vnd.openxmlformats-officedocument.drawingml.chartshapes+xml"/>
  <Override PartName="/ppt/notesSlides/notesSlide32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drawings/drawing2.xml" ContentType="application/vnd.openxmlformats-officedocument.drawingml.chartshapes+xml"/>
  <Override PartName="/ppt/notesSlides/notesSlide33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drawings/drawing3.xml" ContentType="application/vnd.openxmlformats-officedocument.drawingml.chartshapes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42"/>
  </p:notesMasterIdLst>
  <p:sldIdLst>
    <p:sldId id="257" r:id="rId5"/>
    <p:sldId id="291" r:id="rId6"/>
    <p:sldId id="322" r:id="rId7"/>
    <p:sldId id="323" r:id="rId8"/>
    <p:sldId id="324" r:id="rId9"/>
    <p:sldId id="325" r:id="rId10"/>
    <p:sldId id="326" r:id="rId11"/>
    <p:sldId id="327" r:id="rId12"/>
    <p:sldId id="328" r:id="rId13"/>
    <p:sldId id="329" r:id="rId14"/>
    <p:sldId id="330" r:id="rId15"/>
    <p:sldId id="337" r:id="rId16"/>
    <p:sldId id="331" r:id="rId17"/>
    <p:sldId id="332" r:id="rId18"/>
    <p:sldId id="333" r:id="rId19"/>
    <p:sldId id="334" r:id="rId20"/>
    <p:sldId id="335" r:id="rId21"/>
    <p:sldId id="338" r:id="rId22"/>
    <p:sldId id="339" r:id="rId23"/>
    <p:sldId id="340" r:id="rId24"/>
    <p:sldId id="341" r:id="rId25"/>
    <p:sldId id="342" r:id="rId26"/>
    <p:sldId id="343" r:id="rId27"/>
    <p:sldId id="344" r:id="rId28"/>
    <p:sldId id="345" r:id="rId29"/>
    <p:sldId id="346" r:id="rId30"/>
    <p:sldId id="347" r:id="rId31"/>
    <p:sldId id="348" r:id="rId32"/>
    <p:sldId id="359" r:id="rId33"/>
    <p:sldId id="360" r:id="rId34"/>
    <p:sldId id="361" r:id="rId35"/>
    <p:sldId id="362" r:id="rId36"/>
    <p:sldId id="363" r:id="rId37"/>
    <p:sldId id="354" r:id="rId38"/>
    <p:sldId id="355" r:id="rId39"/>
    <p:sldId id="356" r:id="rId40"/>
    <p:sldId id="357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B5FF2ED-5567-445A-B3E0-3393544B04A6}" v="675" dt="2022-05-11T04:00:20.33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594" autoAdjust="0"/>
    <p:restoredTop sz="94150" autoAdjust="0"/>
  </p:normalViewPr>
  <p:slideViewPr>
    <p:cSldViewPr snapToGrid="0">
      <p:cViewPr varScale="1">
        <p:scale>
          <a:sx n="97" d="100"/>
          <a:sy n="97" d="100"/>
        </p:scale>
        <p:origin x="232" y="6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notesMaster" Target="notesMasters/notesMaster1.xml"/><Relationship Id="rId47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chartUserShapes" Target="../drawings/drawing1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chartUserShapes" Target="../drawings/drawing2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Relationship Id="rId4" Type="http://schemas.openxmlformats.org/officeDocument/2006/relationships/chartUserShapes" Target="../drawings/drawing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1"/>
          <c:order val="0"/>
          <c:tx>
            <c:v>Underweight</c:v>
          </c:tx>
          <c:spPr>
            <a:ln w="25400" cap="rnd">
              <a:noFill/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5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5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5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 cap="rnd">
                <a:solidFill>
                  <a:schemeClr val="accent5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xVal>
            <c:numRef>
              <c:f>Sheet1!$A$9:$A$10</c:f>
              <c:numCache>
                <c:formatCode>General</c:formatCode>
                <c:ptCount val="2"/>
                <c:pt idx="0">
                  <c:v>51</c:v>
                </c:pt>
                <c:pt idx="1">
                  <c:v>56</c:v>
                </c:pt>
              </c:numCache>
            </c:numRef>
          </c:xVal>
          <c:yVal>
            <c:numRef>
              <c:f>Sheet1!$B$9:$B$10</c:f>
              <c:numCache>
                <c:formatCode>General</c:formatCode>
                <c:ptCount val="2"/>
                <c:pt idx="0">
                  <c:v>167</c:v>
                </c:pt>
                <c:pt idx="1">
                  <c:v>174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2368-4511-A3FC-DD01A6F2B40F}"/>
            </c:ext>
          </c:extLst>
        </c:ser>
        <c:ser>
          <c:idx val="2"/>
          <c:order val="1"/>
          <c:tx>
            <c:v>Normal</c:v>
          </c:tx>
          <c:spPr>
            <a:ln w="25400" cap="rnd">
              <a:noFill/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4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 cap="rnd">
                <a:solidFill>
                  <a:schemeClr val="accent4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xVal>
            <c:numRef>
              <c:f>Sheet1!$A$2:$A$8</c:f>
              <c:numCache>
                <c:formatCode>General</c:formatCode>
                <c:ptCount val="7"/>
                <c:pt idx="0">
                  <c:v>62</c:v>
                </c:pt>
                <c:pt idx="1">
                  <c:v>69</c:v>
                </c:pt>
                <c:pt idx="2">
                  <c:v>64</c:v>
                </c:pt>
                <c:pt idx="3">
                  <c:v>65</c:v>
                </c:pt>
                <c:pt idx="4">
                  <c:v>58</c:v>
                </c:pt>
                <c:pt idx="5">
                  <c:v>57</c:v>
                </c:pt>
                <c:pt idx="6">
                  <c:v>55</c:v>
                </c:pt>
              </c:numCache>
            </c:numRef>
          </c:xVal>
          <c:yVal>
            <c:numRef>
              <c:f>Sheet1!$B$2:$B$8</c:f>
              <c:numCache>
                <c:formatCode>General</c:formatCode>
                <c:ptCount val="7"/>
                <c:pt idx="0">
                  <c:v>182</c:v>
                </c:pt>
                <c:pt idx="1">
                  <c:v>176</c:v>
                </c:pt>
                <c:pt idx="2">
                  <c:v>173</c:v>
                </c:pt>
                <c:pt idx="3">
                  <c:v>172</c:v>
                </c:pt>
                <c:pt idx="4">
                  <c:v>169</c:v>
                </c:pt>
                <c:pt idx="5">
                  <c:v>173</c:v>
                </c:pt>
                <c:pt idx="6">
                  <c:v>170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2368-4511-A3FC-DD01A6F2B40F}"/>
            </c:ext>
          </c:extLst>
        </c:ser>
        <c:ser>
          <c:idx val="0"/>
          <c:order val="2"/>
          <c:tx>
            <c:v>New</c:v>
          </c:tx>
          <c:spPr>
            <a:ln w="25400" cap="rnd">
              <a:noFill/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6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6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6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 cap="rnd">
                <a:solidFill>
                  <a:schemeClr val="accent6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xVal>
            <c:numRef>
              <c:f>Sheet1!$A$11</c:f>
              <c:numCache>
                <c:formatCode>General</c:formatCode>
                <c:ptCount val="1"/>
                <c:pt idx="0">
                  <c:v>57.5</c:v>
                </c:pt>
              </c:numCache>
            </c:numRef>
          </c:xVal>
          <c:yVal>
            <c:numRef>
              <c:f>Sheet1!$B$11</c:f>
              <c:numCache>
                <c:formatCode>General</c:formatCode>
                <c:ptCount val="1"/>
                <c:pt idx="0">
                  <c:v>170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2368-4511-A3FC-DD01A6F2B40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in val="50"/>
        </c:scaling>
        <c:delete val="0"/>
        <c:axPos val="b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</c:valAx>
      <c:valAx>
        <c:axId val="198242271"/>
        <c:scaling>
          <c:orientation val="minMax"/>
          <c:min val="160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7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4.039878452846845E-2"/>
          <c:y val="1.5139357842794085E-2"/>
          <c:w val="0.93488667292357841"/>
          <c:h val="0.86015961812016672"/>
        </c:manualLayout>
      </c:layout>
      <c:scatterChart>
        <c:scatterStyle val="lineMarker"/>
        <c:varyColors val="0"/>
        <c:ser>
          <c:idx val="1"/>
          <c:order val="0"/>
          <c:tx>
            <c:v>Underweight</c:v>
          </c:tx>
          <c:spPr>
            <a:ln w="25400" cap="rnd">
              <a:noFill/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5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5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5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 cap="rnd">
                <a:solidFill>
                  <a:schemeClr val="accent5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xVal>
            <c:numRef>
              <c:f>Sheet1!$A$9:$A$10</c:f>
              <c:numCache>
                <c:formatCode>General</c:formatCode>
                <c:ptCount val="2"/>
                <c:pt idx="0">
                  <c:v>51</c:v>
                </c:pt>
                <c:pt idx="1">
                  <c:v>56</c:v>
                </c:pt>
              </c:numCache>
            </c:numRef>
          </c:xVal>
          <c:yVal>
            <c:numRef>
              <c:f>Sheet1!$B$9:$B$10</c:f>
              <c:numCache>
                <c:formatCode>General</c:formatCode>
                <c:ptCount val="2"/>
                <c:pt idx="0">
                  <c:v>167</c:v>
                </c:pt>
                <c:pt idx="1">
                  <c:v>174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2368-4511-A3FC-DD01A6F2B40F}"/>
            </c:ext>
          </c:extLst>
        </c:ser>
        <c:ser>
          <c:idx val="2"/>
          <c:order val="1"/>
          <c:tx>
            <c:v>Normal</c:v>
          </c:tx>
          <c:spPr>
            <a:ln w="25400" cap="rnd">
              <a:noFill/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4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 cap="rnd">
                <a:solidFill>
                  <a:schemeClr val="accent4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dPt>
            <c:idx val="6"/>
            <c:marker>
              <c:symbol val="circle"/>
              <c:size val="6"/>
              <c:spPr>
                <a:solidFill>
                  <a:schemeClr val="lt1">
                    <a:lumMod val="75000"/>
                  </a:schemeClr>
                </a:solidFill>
                <a:ln w="9525" cap="rnd">
                  <a:solidFill>
                    <a:schemeClr val="accent4"/>
                  </a:solidFill>
                  <a:round/>
                </a:ln>
                <a:effectLst>
                  <a:outerShdw blurRad="57150" dist="19050" dir="5400000" algn="ctr" rotWithShape="0">
                    <a:srgbClr val="000000">
                      <a:alpha val="63000"/>
                    </a:srgbClr>
                  </a:outerShdw>
                </a:effectLst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1-9F8D-4501-B4B5-5247C7E9303F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xVal>
            <c:numRef>
              <c:f>Sheet1!$A$2:$A$8</c:f>
              <c:numCache>
                <c:formatCode>General</c:formatCode>
                <c:ptCount val="7"/>
                <c:pt idx="0">
                  <c:v>62</c:v>
                </c:pt>
                <c:pt idx="1">
                  <c:v>69</c:v>
                </c:pt>
                <c:pt idx="2">
                  <c:v>64</c:v>
                </c:pt>
                <c:pt idx="3">
                  <c:v>65</c:v>
                </c:pt>
                <c:pt idx="4">
                  <c:v>58</c:v>
                </c:pt>
                <c:pt idx="5">
                  <c:v>57</c:v>
                </c:pt>
                <c:pt idx="6">
                  <c:v>55</c:v>
                </c:pt>
              </c:numCache>
            </c:numRef>
          </c:xVal>
          <c:yVal>
            <c:numRef>
              <c:f>Sheet1!$B$2:$B$8</c:f>
              <c:numCache>
                <c:formatCode>General</c:formatCode>
                <c:ptCount val="7"/>
                <c:pt idx="0">
                  <c:v>182</c:v>
                </c:pt>
                <c:pt idx="1">
                  <c:v>176</c:v>
                </c:pt>
                <c:pt idx="2">
                  <c:v>173</c:v>
                </c:pt>
                <c:pt idx="3">
                  <c:v>172</c:v>
                </c:pt>
                <c:pt idx="4">
                  <c:v>169</c:v>
                </c:pt>
                <c:pt idx="5">
                  <c:v>173</c:v>
                </c:pt>
                <c:pt idx="6">
                  <c:v>170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2368-4511-A3FC-DD01A6F2B40F}"/>
            </c:ext>
          </c:extLst>
        </c:ser>
        <c:ser>
          <c:idx val="0"/>
          <c:order val="2"/>
          <c:tx>
            <c:v>New</c:v>
          </c:tx>
          <c:spPr>
            <a:ln w="25400" cap="rnd">
              <a:noFill/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6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6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6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 cap="rnd">
                <a:solidFill>
                  <a:schemeClr val="accent6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xVal>
            <c:numRef>
              <c:f>Sheet1!$A$11</c:f>
              <c:numCache>
                <c:formatCode>General</c:formatCode>
                <c:ptCount val="1"/>
                <c:pt idx="0">
                  <c:v>57.5</c:v>
                </c:pt>
              </c:numCache>
            </c:numRef>
          </c:xVal>
          <c:yVal>
            <c:numRef>
              <c:f>Sheet1!$B$11</c:f>
              <c:numCache>
                <c:formatCode>General</c:formatCode>
                <c:ptCount val="1"/>
                <c:pt idx="0">
                  <c:v>170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2368-4511-A3FC-DD01A6F2B40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in val="50"/>
        </c:scaling>
        <c:delete val="0"/>
        <c:axPos val="b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</c:valAx>
      <c:valAx>
        <c:axId val="198242271"/>
        <c:scaling>
          <c:orientation val="minMax"/>
          <c:min val="160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7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4.039878452846845E-2"/>
          <c:y val="1.5139357842794085E-2"/>
          <c:w val="0.93488667292357841"/>
          <c:h val="0.86015961812016672"/>
        </c:manualLayout>
      </c:layout>
      <c:scatterChart>
        <c:scatterStyle val="lineMarker"/>
        <c:varyColors val="0"/>
        <c:ser>
          <c:idx val="1"/>
          <c:order val="0"/>
          <c:tx>
            <c:v>Underweight</c:v>
          </c:tx>
          <c:spPr>
            <a:ln w="25400" cap="rnd">
              <a:noFill/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5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5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5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 cap="rnd">
                <a:solidFill>
                  <a:schemeClr val="accent5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xVal>
            <c:numRef>
              <c:f>Sheet1!$A$9:$A$10</c:f>
              <c:numCache>
                <c:formatCode>General</c:formatCode>
                <c:ptCount val="2"/>
                <c:pt idx="0">
                  <c:v>51</c:v>
                </c:pt>
                <c:pt idx="1">
                  <c:v>56</c:v>
                </c:pt>
              </c:numCache>
            </c:numRef>
          </c:xVal>
          <c:yVal>
            <c:numRef>
              <c:f>Sheet1!$B$9:$B$10</c:f>
              <c:numCache>
                <c:formatCode>General</c:formatCode>
                <c:ptCount val="2"/>
                <c:pt idx="0">
                  <c:v>167</c:v>
                </c:pt>
                <c:pt idx="1">
                  <c:v>174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2368-4511-A3FC-DD01A6F2B40F}"/>
            </c:ext>
          </c:extLst>
        </c:ser>
        <c:ser>
          <c:idx val="2"/>
          <c:order val="1"/>
          <c:tx>
            <c:v>Normal</c:v>
          </c:tx>
          <c:spPr>
            <a:ln w="25400" cap="rnd">
              <a:noFill/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4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 cap="rnd">
                <a:solidFill>
                  <a:schemeClr val="accent4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dPt>
            <c:idx val="6"/>
            <c:marker>
              <c:symbol val="circle"/>
              <c:size val="6"/>
              <c:spPr>
                <a:solidFill>
                  <a:schemeClr val="lt1">
                    <a:lumMod val="75000"/>
                  </a:schemeClr>
                </a:solidFill>
                <a:ln w="9525" cap="rnd">
                  <a:solidFill>
                    <a:schemeClr val="accent4"/>
                  </a:solidFill>
                  <a:round/>
                </a:ln>
                <a:effectLst>
                  <a:outerShdw blurRad="57150" dist="19050" dir="5400000" algn="ctr" rotWithShape="0">
                    <a:srgbClr val="000000">
                      <a:alpha val="63000"/>
                    </a:srgbClr>
                  </a:outerShdw>
                </a:effectLst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1-9F8D-4501-B4B5-5247C7E9303F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xVal>
            <c:numRef>
              <c:f>Sheet1!$A$2:$A$8</c:f>
              <c:numCache>
                <c:formatCode>General</c:formatCode>
                <c:ptCount val="7"/>
                <c:pt idx="0">
                  <c:v>62</c:v>
                </c:pt>
                <c:pt idx="1">
                  <c:v>69</c:v>
                </c:pt>
                <c:pt idx="2">
                  <c:v>64</c:v>
                </c:pt>
                <c:pt idx="3">
                  <c:v>65</c:v>
                </c:pt>
                <c:pt idx="4">
                  <c:v>58</c:v>
                </c:pt>
                <c:pt idx="5">
                  <c:v>57</c:v>
                </c:pt>
                <c:pt idx="6">
                  <c:v>55</c:v>
                </c:pt>
              </c:numCache>
            </c:numRef>
          </c:xVal>
          <c:yVal>
            <c:numRef>
              <c:f>Sheet1!$B$2:$B$8</c:f>
              <c:numCache>
                <c:formatCode>General</c:formatCode>
                <c:ptCount val="7"/>
                <c:pt idx="0">
                  <c:v>182</c:v>
                </c:pt>
                <c:pt idx="1">
                  <c:v>176</c:v>
                </c:pt>
                <c:pt idx="2">
                  <c:v>173</c:v>
                </c:pt>
                <c:pt idx="3">
                  <c:v>172</c:v>
                </c:pt>
                <c:pt idx="4">
                  <c:v>169</c:v>
                </c:pt>
                <c:pt idx="5">
                  <c:v>173</c:v>
                </c:pt>
                <c:pt idx="6">
                  <c:v>170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2368-4511-A3FC-DD01A6F2B40F}"/>
            </c:ext>
          </c:extLst>
        </c:ser>
        <c:ser>
          <c:idx val="0"/>
          <c:order val="2"/>
          <c:tx>
            <c:v>New</c:v>
          </c:tx>
          <c:spPr>
            <a:ln w="25400" cap="rnd">
              <a:noFill/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6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6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6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 cap="rnd">
                <a:solidFill>
                  <a:schemeClr val="accent6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xVal>
            <c:numRef>
              <c:f>Sheet1!$A$11</c:f>
              <c:numCache>
                <c:formatCode>General</c:formatCode>
                <c:ptCount val="1"/>
                <c:pt idx="0">
                  <c:v>57.5</c:v>
                </c:pt>
              </c:numCache>
            </c:numRef>
          </c:xVal>
          <c:yVal>
            <c:numRef>
              <c:f>Sheet1!$B$11</c:f>
              <c:numCache>
                <c:formatCode>General</c:formatCode>
                <c:ptCount val="1"/>
                <c:pt idx="0">
                  <c:v>170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2368-4511-A3FC-DD01A6F2B40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in val="50"/>
        </c:scaling>
        <c:delete val="0"/>
        <c:axPos val="b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</c:valAx>
      <c:valAx>
        <c:axId val="198242271"/>
        <c:scaling>
          <c:orientation val="minMax"/>
          <c:min val="160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7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4.039878452846845E-2"/>
          <c:y val="1.5139357842794085E-2"/>
          <c:w val="0.93488667292357841"/>
          <c:h val="0.86015961812016672"/>
        </c:manualLayout>
      </c:layout>
      <c:scatterChart>
        <c:scatterStyle val="lineMarker"/>
        <c:varyColors val="0"/>
        <c:ser>
          <c:idx val="1"/>
          <c:order val="0"/>
          <c:tx>
            <c:v>Underweight</c:v>
          </c:tx>
          <c:spPr>
            <a:ln w="25400" cap="rnd">
              <a:noFill/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5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5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5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 cap="rnd">
                <a:solidFill>
                  <a:schemeClr val="accent5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xVal>
            <c:numRef>
              <c:f>Sheet1!$A$9:$A$10</c:f>
              <c:numCache>
                <c:formatCode>General</c:formatCode>
                <c:ptCount val="2"/>
                <c:pt idx="0">
                  <c:v>51</c:v>
                </c:pt>
                <c:pt idx="1">
                  <c:v>56</c:v>
                </c:pt>
              </c:numCache>
            </c:numRef>
          </c:xVal>
          <c:yVal>
            <c:numRef>
              <c:f>Sheet1!$B$9:$B$10</c:f>
              <c:numCache>
                <c:formatCode>General</c:formatCode>
                <c:ptCount val="2"/>
                <c:pt idx="0">
                  <c:v>167</c:v>
                </c:pt>
                <c:pt idx="1">
                  <c:v>174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2368-4511-A3FC-DD01A6F2B40F}"/>
            </c:ext>
          </c:extLst>
        </c:ser>
        <c:ser>
          <c:idx val="2"/>
          <c:order val="1"/>
          <c:tx>
            <c:v>Normal</c:v>
          </c:tx>
          <c:spPr>
            <a:ln w="25400" cap="rnd">
              <a:noFill/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4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 cap="rnd">
                <a:solidFill>
                  <a:schemeClr val="accent4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dPt>
            <c:idx val="6"/>
            <c:marker>
              <c:symbol val="circle"/>
              <c:size val="6"/>
              <c:spPr>
                <a:solidFill>
                  <a:schemeClr val="lt1">
                    <a:lumMod val="75000"/>
                  </a:schemeClr>
                </a:solidFill>
                <a:ln w="9525" cap="rnd">
                  <a:solidFill>
                    <a:schemeClr val="accent4"/>
                  </a:solidFill>
                  <a:round/>
                </a:ln>
                <a:effectLst>
                  <a:outerShdw blurRad="57150" dist="19050" dir="5400000" algn="ctr" rotWithShape="0">
                    <a:srgbClr val="000000">
                      <a:alpha val="63000"/>
                    </a:srgbClr>
                  </a:outerShdw>
                </a:effectLst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1-9F8D-4501-B4B5-5247C7E9303F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xVal>
            <c:numRef>
              <c:f>Sheet1!$A$2:$A$8</c:f>
              <c:numCache>
                <c:formatCode>General</c:formatCode>
                <c:ptCount val="7"/>
                <c:pt idx="0">
                  <c:v>62</c:v>
                </c:pt>
                <c:pt idx="1">
                  <c:v>69</c:v>
                </c:pt>
                <c:pt idx="2">
                  <c:v>64</c:v>
                </c:pt>
                <c:pt idx="3">
                  <c:v>65</c:v>
                </c:pt>
                <c:pt idx="4">
                  <c:v>58</c:v>
                </c:pt>
                <c:pt idx="5">
                  <c:v>57</c:v>
                </c:pt>
                <c:pt idx="6">
                  <c:v>55</c:v>
                </c:pt>
              </c:numCache>
            </c:numRef>
          </c:xVal>
          <c:yVal>
            <c:numRef>
              <c:f>Sheet1!$B$2:$B$8</c:f>
              <c:numCache>
                <c:formatCode>General</c:formatCode>
                <c:ptCount val="7"/>
                <c:pt idx="0">
                  <c:v>182</c:v>
                </c:pt>
                <c:pt idx="1">
                  <c:v>176</c:v>
                </c:pt>
                <c:pt idx="2">
                  <c:v>173</c:v>
                </c:pt>
                <c:pt idx="3">
                  <c:v>172</c:v>
                </c:pt>
                <c:pt idx="4">
                  <c:v>169</c:v>
                </c:pt>
                <c:pt idx="5">
                  <c:v>173</c:v>
                </c:pt>
                <c:pt idx="6">
                  <c:v>170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2368-4511-A3FC-DD01A6F2B40F}"/>
            </c:ext>
          </c:extLst>
        </c:ser>
        <c:ser>
          <c:idx val="0"/>
          <c:order val="2"/>
          <c:tx>
            <c:v>New</c:v>
          </c:tx>
          <c:spPr>
            <a:ln w="25400" cap="rnd">
              <a:noFill/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6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6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6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 cap="rnd">
                <a:solidFill>
                  <a:schemeClr val="accent6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xVal>
            <c:numRef>
              <c:f>Sheet1!$A$11</c:f>
              <c:numCache>
                <c:formatCode>General</c:formatCode>
                <c:ptCount val="1"/>
                <c:pt idx="0">
                  <c:v>57.5</c:v>
                </c:pt>
              </c:numCache>
            </c:numRef>
          </c:xVal>
          <c:yVal>
            <c:numRef>
              <c:f>Sheet1!$B$11</c:f>
              <c:numCache>
                <c:formatCode>General</c:formatCode>
                <c:ptCount val="1"/>
                <c:pt idx="0">
                  <c:v>170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2368-4511-A3FC-DD01A6F2B40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in val="50"/>
        </c:scaling>
        <c:delete val="0"/>
        <c:axPos val="b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</c:valAx>
      <c:valAx>
        <c:axId val="198242271"/>
        <c:scaling>
          <c:orientation val="minMax"/>
          <c:min val="160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7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4.039878452846845E-2"/>
          <c:y val="1.5139357842794085E-2"/>
          <c:w val="0.93488667292357841"/>
          <c:h val="0.86015961812016672"/>
        </c:manualLayout>
      </c:layout>
      <c:scatterChart>
        <c:scatterStyle val="lineMarker"/>
        <c:varyColors val="0"/>
        <c:ser>
          <c:idx val="1"/>
          <c:order val="0"/>
          <c:tx>
            <c:v>Underweight</c:v>
          </c:tx>
          <c:spPr>
            <a:ln w="25400" cap="rnd">
              <a:noFill/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5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5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5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 cap="rnd">
                <a:solidFill>
                  <a:schemeClr val="accent5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xVal>
            <c:numRef>
              <c:f>Sheet1!$A$9:$A$10</c:f>
              <c:numCache>
                <c:formatCode>General</c:formatCode>
                <c:ptCount val="2"/>
                <c:pt idx="0">
                  <c:v>51</c:v>
                </c:pt>
                <c:pt idx="1">
                  <c:v>56</c:v>
                </c:pt>
              </c:numCache>
            </c:numRef>
          </c:xVal>
          <c:yVal>
            <c:numRef>
              <c:f>Sheet1!$B$9:$B$10</c:f>
              <c:numCache>
                <c:formatCode>General</c:formatCode>
                <c:ptCount val="2"/>
                <c:pt idx="0">
                  <c:v>167</c:v>
                </c:pt>
                <c:pt idx="1">
                  <c:v>174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2368-4511-A3FC-DD01A6F2B40F}"/>
            </c:ext>
          </c:extLst>
        </c:ser>
        <c:ser>
          <c:idx val="2"/>
          <c:order val="1"/>
          <c:tx>
            <c:v>Normal</c:v>
          </c:tx>
          <c:spPr>
            <a:ln w="25400" cap="rnd">
              <a:noFill/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4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 cap="rnd">
                <a:solidFill>
                  <a:schemeClr val="accent4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dPt>
            <c:idx val="6"/>
            <c:marker>
              <c:symbol val="circle"/>
              <c:size val="6"/>
              <c:spPr>
                <a:solidFill>
                  <a:schemeClr val="lt1">
                    <a:lumMod val="75000"/>
                  </a:schemeClr>
                </a:solidFill>
                <a:ln w="9525" cap="rnd">
                  <a:solidFill>
                    <a:schemeClr val="accent4"/>
                  </a:solidFill>
                  <a:round/>
                </a:ln>
                <a:effectLst>
                  <a:outerShdw blurRad="57150" dist="19050" dir="5400000" algn="ctr" rotWithShape="0">
                    <a:srgbClr val="000000">
                      <a:alpha val="63000"/>
                    </a:srgbClr>
                  </a:outerShdw>
                </a:effectLst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1-9F8D-4501-B4B5-5247C7E9303F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xVal>
            <c:numRef>
              <c:f>Sheet1!$A$2:$A$8</c:f>
              <c:numCache>
                <c:formatCode>General</c:formatCode>
                <c:ptCount val="7"/>
                <c:pt idx="0">
                  <c:v>62</c:v>
                </c:pt>
                <c:pt idx="1">
                  <c:v>69</c:v>
                </c:pt>
                <c:pt idx="2">
                  <c:v>64</c:v>
                </c:pt>
                <c:pt idx="3">
                  <c:v>65</c:v>
                </c:pt>
                <c:pt idx="4">
                  <c:v>58</c:v>
                </c:pt>
                <c:pt idx="5">
                  <c:v>57</c:v>
                </c:pt>
                <c:pt idx="6">
                  <c:v>55</c:v>
                </c:pt>
              </c:numCache>
            </c:numRef>
          </c:xVal>
          <c:yVal>
            <c:numRef>
              <c:f>Sheet1!$B$2:$B$8</c:f>
              <c:numCache>
                <c:formatCode>General</c:formatCode>
                <c:ptCount val="7"/>
                <c:pt idx="0">
                  <c:v>182</c:v>
                </c:pt>
                <c:pt idx="1">
                  <c:v>176</c:v>
                </c:pt>
                <c:pt idx="2">
                  <c:v>173</c:v>
                </c:pt>
                <c:pt idx="3">
                  <c:v>172</c:v>
                </c:pt>
                <c:pt idx="4">
                  <c:v>169</c:v>
                </c:pt>
                <c:pt idx="5">
                  <c:v>173</c:v>
                </c:pt>
                <c:pt idx="6">
                  <c:v>170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2368-4511-A3FC-DD01A6F2B40F}"/>
            </c:ext>
          </c:extLst>
        </c:ser>
        <c:ser>
          <c:idx val="0"/>
          <c:order val="2"/>
          <c:tx>
            <c:v>New</c:v>
          </c:tx>
          <c:spPr>
            <a:ln w="25400" cap="rnd">
              <a:noFill/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6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6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6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 cap="rnd">
                <a:solidFill>
                  <a:schemeClr val="accent6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xVal>
            <c:numRef>
              <c:f>Sheet1!$A$11</c:f>
              <c:numCache>
                <c:formatCode>General</c:formatCode>
                <c:ptCount val="1"/>
                <c:pt idx="0">
                  <c:v>57.5</c:v>
                </c:pt>
              </c:numCache>
            </c:numRef>
          </c:xVal>
          <c:yVal>
            <c:numRef>
              <c:f>Sheet1!$B$11</c:f>
              <c:numCache>
                <c:formatCode>General</c:formatCode>
                <c:ptCount val="1"/>
                <c:pt idx="0">
                  <c:v>170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2368-4511-A3FC-DD01A6F2B40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in val="50"/>
        </c:scaling>
        <c:delete val="0"/>
        <c:axPos val="b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</c:valAx>
      <c:valAx>
        <c:axId val="198242271"/>
        <c:scaling>
          <c:orientation val="minMax"/>
          <c:min val="160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</c:valAx>
      <c:spPr>
        <a:noFill/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7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8">
  <cs:axisTitle>
    <cs:lnRef idx="0"/>
    <cs:fillRef idx="0"/>
    <cs:effectRef idx="0"/>
    <cs:fontRef idx="minor">
      <a:schemeClr val="lt1">
        <a:lumMod val="7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7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</a:ln>
    </cs:spPr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48">
  <cs:axisTitle>
    <cs:lnRef idx="0"/>
    <cs:fillRef idx="0"/>
    <cs:effectRef idx="0"/>
    <cs:fontRef idx="minor">
      <a:schemeClr val="lt1">
        <a:lumMod val="7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7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</a:ln>
    </cs:spPr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48">
  <cs:axisTitle>
    <cs:lnRef idx="0"/>
    <cs:fillRef idx="0"/>
    <cs:effectRef idx="0"/>
    <cs:fontRef idx="minor">
      <a:schemeClr val="lt1">
        <a:lumMod val="7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7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</a:ln>
    </cs:spPr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48">
  <cs:axisTitle>
    <cs:lnRef idx="0"/>
    <cs:fillRef idx="0"/>
    <cs:effectRef idx="0"/>
    <cs:fontRef idx="minor">
      <a:schemeClr val="lt1">
        <a:lumMod val="7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7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</a:ln>
    </cs:spPr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48">
  <cs:axisTitle>
    <cs:lnRef idx="0"/>
    <cs:fillRef idx="0"/>
    <cs:effectRef idx="0"/>
    <cs:fontRef idx="minor">
      <a:schemeClr val="lt1">
        <a:lumMod val="7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7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</a:ln>
    </cs:spPr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0.40901</cdr:x>
      <cdr:y>0.14381</cdr:y>
    </cdr:from>
    <cdr:to>
      <cdr:x>0.59757</cdr:x>
      <cdr:y>0.52557</cdr:y>
    </cdr:to>
    <cdr:cxnSp macro="">
      <cdr:nvCxnSpPr>
        <cdr:cNvPr id="2" name="Straight Connector 1">
          <a:extLst xmlns:a="http://schemas.openxmlformats.org/drawingml/2006/main">
            <a:ext uri="{FF2B5EF4-FFF2-40B4-BE49-F238E27FC236}">
              <a16:creationId xmlns:a16="http://schemas.microsoft.com/office/drawing/2014/main" id="{6C69B82D-7C4C-6E1E-83E6-195678B0ED8F}"/>
            </a:ext>
          </a:extLst>
        </cdr:cNvPr>
        <cdr:cNvCxnSpPr>
          <a:cxnSpLocks xmlns:a="http://schemas.openxmlformats.org/drawingml/2006/main"/>
        </cdr:cNvCxnSpPr>
      </cdr:nvCxnSpPr>
      <cdr:spPr>
        <a:xfrm xmlns:a="http://schemas.openxmlformats.org/drawingml/2006/main" flipV="1">
          <a:off x="3246782" y="688932"/>
          <a:ext cx="1496860" cy="1828800"/>
        </a:xfrm>
        <a:prstGeom xmlns:a="http://schemas.openxmlformats.org/drawingml/2006/main" prst="line">
          <a:avLst/>
        </a:prstGeom>
        <a:ln xmlns:a="http://schemas.openxmlformats.org/drawingml/2006/main" w="38100" cap="flat" cmpd="sng" algn="ctr">
          <a:solidFill>
            <a:srgbClr val="FF0000"/>
          </a:solidFill>
          <a:prstDash val="solid"/>
          <a:round/>
          <a:headEnd type="arrow" w="med" len="med"/>
          <a:tailEnd type="arrow" w="med" len="med"/>
        </a:ln>
      </cdr:spPr>
      <cdr:style>
        <a:lnRef xmlns:a="http://schemas.openxmlformats.org/drawingml/2006/main" idx="0">
          <a:scrgbClr r="0" g="0" b="0"/>
        </a:lnRef>
        <a:fillRef xmlns:a="http://schemas.openxmlformats.org/drawingml/2006/main" idx="0">
          <a:scrgbClr r="0" g="0" b="0"/>
        </a:fillRef>
        <a:effectRef xmlns:a="http://schemas.openxmlformats.org/drawingml/2006/main" idx="0">
          <a:scrgbClr r="0" g="0" b="0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0.50873</cdr:x>
      <cdr:y>0.31261</cdr:y>
    </cdr:from>
    <cdr:to>
      <cdr:x>0.56228</cdr:x>
      <cdr:y>0.38971</cdr:y>
    </cdr:to>
    <cdr:sp macro="" textlink="">
      <cdr:nvSpPr>
        <cdr:cNvPr id="3" name="TextBox 10">
          <a:extLst xmlns:a="http://schemas.openxmlformats.org/drawingml/2006/main">
            <a:ext uri="{FF2B5EF4-FFF2-40B4-BE49-F238E27FC236}">
              <a16:creationId xmlns:a16="http://schemas.microsoft.com/office/drawing/2014/main" id="{05371769-E27C-9F16-FC11-C7E1C0E4E91A}"/>
            </a:ext>
          </a:extLst>
        </cdr:cNvPr>
        <cdr:cNvSpPr txBox="1"/>
      </cdr:nvSpPr>
      <cdr:spPr>
        <a:xfrm xmlns:a="http://schemas.openxmlformats.org/drawingml/2006/main">
          <a:off x="4038392" y="1497556"/>
          <a:ext cx="425116" cy="369332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none" rtlCol="0">
          <a:spAutoFit/>
        </a:bodyPr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b="1" dirty="0">
              <a:solidFill>
                <a:srgbClr val="FF0000"/>
              </a:solidFill>
            </a:rPr>
            <a:t>d2</a:t>
          </a:r>
          <a:endParaRPr lang="en-PH" b="1" dirty="0">
            <a:solidFill>
              <a:srgbClr val="FF0000"/>
            </a:solidFill>
          </a:endParaRPr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0.40901</cdr:x>
      <cdr:y>0.14381</cdr:y>
    </cdr:from>
    <cdr:to>
      <cdr:x>0.59757</cdr:x>
      <cdr:y>0.52557</cdr:y>
    </cdr:to>
    <cdr:cxnSp macro="">
      <cdr:nvCxnSpPr>
        <cdr:cNvPr id="2" name="Straight Connector 1">
          <a:extLst xmlns:a="http://schemas.openxmlformats.org/drawingml/2006/main">
            <a:ext uri="{FF2B5EF4-FFF2-40B4-BE49-F238E27FC236}">
              <a16:creationId xmlns:a16="http://schemas.microsoft.com/office/drawing/2014/main" id="{6C69B82D-7C4C-6E1E-83E6-195678B0ED8F}"/>
            </a:ext>
          </a:extLst>
        </cdr:cNvPr>
        <cdr:cNvCxnSpPr>
          <a:cxnSpLocks xmlns:a="http://schemas.openxmlformats.org/drawingml/2006/main"/>
        </cdr:cNvCxnSpPr>
      </cdr:nvCxnSpPr>
      <cdr:spPr>
        <a:xfrm xmlns:a="http://schemas.openxmlformats.org/drawingml/2006/main" flipV="1">
          <a:off x="3246782" y="688932"/>
          <a:ext cx="1496860" cy="1828800"/>
        </a:xfrm>
        <a:prstGeom xmlns:a="http://schemas.openxmlformats.org/drawingml/2006/main" prst="line">
          <a:avLst/>
        </a:prstGeom>
        <a:ln xmlns:a="http://schemas.openxmlformats.org/drawingml/2006/main" w="38100" cap="flat" cmpd="sng" algn="ctr">
          <a:solidFill>
            <a:srgbClr val="FF0000"/>
          </a:solidFill>
          <a:prstDash val="solid"/>
          <a:round/>
          <a:headEnd type="arrow" w="med" len="med"/>
          <a:tailEnd type="arrow" w="med" len="med"/>
        </a:ln>
      </cdr:spPr>
      <cdr:style>
        <a:lnRef xmlns:a="http://schemas.openxmlformats.org/drawingml/2006/main" idx="0">
          <a:scrgbClr r="0" g="0" b="0"/>
        </a:lnRef>
        <a:fillRef xmlns:a="http://schemas.openxmlformats.org/drawingml/2006/main" idx="0">
          <a:scrgbClr r="0" g="0" b="0"/>
        </a:fillRef>
        <a:effectRef xmlns:a="http://schemas.openxmlformats.org/drawingml/2006/main" idx="0">
          <a:scrgbClr r="0" g="0" b="0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0.50873</cdr:x>
      <cdr:y>0.31261</cdr:y>
    </cdr:from>
    <cdr:to>
      <cdr:x>0.56228</cdr:x>
      <cdr:y>0.38971</cdr:y>
    </cdr:to>
    <cdr:sp macro="" textlink="">
      <cdr:nvSpPr>
        <cdr:cNvPr id="3" name="TextBox 10">
          <a:extLst xmlns:a="http://schemas.openxmlformats.org/drawingml/2006/main">
            <a:ext uri="{FF2B5EF4-FFF2-40B4-BE49-F238E27FC236}">
              <a16:creationId xmlns:a16="http://schemas.microsoft.com/office/drawing/2014/main" id="{05371769-E27C-9F16-FC11-C7E1C0E4E91A}"/>
            </a:ext>
          </a:extLst>
        </cdr:cNvPr>
        <cdr:cNvSpPr txBox="1"/>
      </cdr:nvSpPr>
      <cdr:spPr>
        <a:xfrm xmlns:a="http://schemas.openxmlformats.org/drawingml/2006/main">
          <a:off x="4038392" y="1497556"/>
          <a:ext cx="425116" cy="369332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none" rtlCol="0">
          <a:spAutoFit/>
        </a:bodyPr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b="1" dirty="0">
              <a:solidFill>
                <a:srgbClr val="FF0000"/>
              </a:solidFill>
            </a:rPr>
            <a:t>d2</a:t>
          </a:r>
          <a:endParaRPr lang="en-PH" b="1" dirty="0">
            <a:solidFill>
              <a:srgbClr val="FF0000"/>
            </a:solidFill>
          </a:endParaRPr>
        </a:p>
      </cdr:txBody>
    </cdr:sp>
  </cdr:relSizeAnchor>
  <cdr:relSizeAnchor xmlns:cdr="http://schemas.openxmlformats.org/drawingml/2006/chartDrawing">
    <cdr:from>
      <cdr:x>0.41541</cdr:x>
      <cdr:y>0.33207</cdr:y>
    </cdr:from>
    <cdr:to>
      <cdr:x>0.92578</cdr:x>
      <cdr:y>0.53617</cdr:y>
    </cdr:to>
    <cdr:cxnSp macro="">
      <cdr:nvCxnSpPr>
        <cdr:cNvPr id="4" name="Straight Connector 3">
          <a:extLst xmlns:a="http://schemas.openxmlformats.org/drawingml/2006/main">
            <a:ext uri="{FF2B5EF4-FFF2-40B4-BE49-F238E27FC236}">
              <a16:creationId xmlns:a16="http://schemas.microsoft.com/office/drawing/2014/main" id="{E6DA38A1-5B8F-69EC-FF67-4AB8F5A59813}"/>
            </a:ext>
          </a:extLst>
        </cdr:cNvPr>
        <cdr:cNvCxnSpPr>
          <a:cxnSpLocks xmlns:a="http://schemas.openxmlformats.org/drawingml/2006/main"/>
        </cdr:cNvCxnSpPr>
      </cdr:nvCxnSpPr>
      <cdr:spPr>
        <a:xfrm xmlns:a="http://schemas.openxmlformats.org/drawingml/2006/main" flipV="1">
          <a:off x="3297616" y="1590806"/>
          <a:ext cx="4051440" cy="977740"/>
        </a:xfrm>
        <a:prstGeom xmlns:a="http://schemas.openxmlformats.org/drawingml/2006/main" prst="line">
          <a:avLst/>
        </a:prstGeom>
        <a:ln xmlns:a="http://schemas.openxmlformats.org/drawingml/2006/main" w="38100" cap="flat" cmpd="sng" algn="ctr">
          <a:solidFill>
            <a:srgbClr val="FF0000"/>
          </a:solidFill>
          <a:prstDash val="solid"/>
          <a:round/>
          <a:headEnd type="arrow" w="med" len="med"/>
          <a:tailEnd type="arrow" w="med" len="med"/>
        </a:ln>
      </cdr:spPr>
      <cdr:style>
        <a:lnRef xmlns:a="http://schemas.openxmlformats.org/drawingml/2006/main" idx="0">
          <a:scrgbClr r="0" g="0" b="0"/>
        </a:lnRef>
        <a:fillRef xmlns:a="http://schemas.openxmlformats.org/drawingml/2006/main" idx="0">
          <a:scrgbClr r="0" g="0" b="0"/>
        </a:fillRef>
        <a:effectRef xmlns:a="http://schemas.openxmlformats.org/drawingml/2006/main" idx="0">
          <a:scrgbClr r="0" g="0" b="0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0.57194</cdr:x>
      <cdr:y>0.46343</cdr:y>
    </cdr:from>
    <cdr:to>
      <cdr:x>0.62549</cdr:x>
      <cdr:y>0.54053</cdr:y>
    </cdr:to>
    <cdr:sp macro="" textlink="">
      <cdr:nvSpPr>
        <cdr:cNvPr id="8" name="TextBox 10">
          <a:extLst xmlns:a="http://schemas.openxmlformats.org/drawingml/2006/main">
            <a:ext uri="{FF2B5EF4-FFF2-40B4-BE49-F238E27FC236}">
              <a16:creationId xmlns:a16="http://schemas.microsoft.com/office/drawing/2014/main" id="{4F95C07A-D537-761B-4E65-2A4951350C84}"/>
            </a:ext>
          </a:extLst>
        </cdr:cNvPr>
        <cdr:cNvSpPr txBox="1"/>
      </cdr:nvSpPr>
      <cdr:spPr>
        <a:xfrm xmlns:a="http://schemas.openxmlformats.org/drawingml/2006/main">
          <a:off x="4540153" y="2220074"/>
          <a:ext cx="425116" cy="369332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none" rtlCol="0">
          <a:sp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800" b="1" dirty="0">
              <a:solidFill>
                <a:srgbClr val="FF0000"/>
              </a:solidFill>
            </a:rPr>
            <a:t>d3</a:t>
          </a:r>
          <a:endParaRPr lang="en-PH" sz="1800" b="1" dirty="0">
            <a:solidFill>
              <a:srgbClr val="FF0000"/>
            </a:solidFill>
          </a:endParaRPr>
        </a:p>
      </cdr:txBody>
    </cdr:sp>
  </cdr:relSizeAnchor>
</c:userShapes>
</file>

<file path=ppt/drawings/drawing3.xml><?xml version="1.0" encoding="utf-8"?>
<c:userShapes xmlns:c="http://schemas.openxmlformats.org/drawingml/2006/chart">
  <cdr:relSizeAnchor xmlns:cdr="http://schemas.openxmlformats.org/drawingml/2006/chartDrawing">
    <cdr:from>
      <cdr:x>0.40901</cdr:x>
      <cdr:y>0.14381</cdr:y>
    </cdr:from>
    <cdr:to>
      <cdr:x>0.59757</cdr:x>
      <cdr:y>0.52557</cdr:y>
    </cdr:to>
    <cdr:cxnSp macro="">
      <cdr:nvCxnSpPr>
        <cdr:cNvPr id="2" name="Straight Connector 1">
          <a:extLst xmlns:a="http://schemas.openxmlformats.org/drawingml/2006/main">
            <a:ext uri="{FF2B5EF4-FFF2-40B4-BE49-F238E27FC236}">
              <a16:creationId xmlns:a16="http://schemas.microsoft.com/office/drawing/2014/main" id="{6C69B82D-7C4C-6E1E-83E6-195678B0ED8F}"/>
            </a:ext>
          </a:extLst>
        </cdr:cNvPr>
        <cdr:cNvCxnSpPr>
          <a:cxnSpLocks xmlns:a="http://schemas.openxmlformats.org/drawingml/2006/main"/>
        </cdr:cNvCxnSpPr>
      </cdr:nvCxnSpPr>
      <cdr:spPr>
        <a:xfrm xmlns:a="http://schemas.openxmlformats.org/drawingml/2006/main" flipV="1">
          <a:off x="3246782" y="688932"/>
          <a:ext cx="1496860" cy="1828800"/>
        </a:xfrm>
        <a:prstGeom xmlns:a="http://schemas.openxmlformats.org/drawingml/2006/main" prst="line">
          <a:avLst/>
        </a:prstGeom>
        <a:ln xmlns:a="http://schemas.openxmlformats.org/drawingml/2006/main" w="38100" cap="flat" cmpd="sng" algn="ctr">
          <a:solidFill>
            <a:srgbClr val="FF0000"/>
          </a:solidFill>
          <a:prstDash val="solid"/>
          <a:round/>
          <a:headEnd type="arrow" w="med" len="med"/>
          <a:tailEnd type="arrow" w="med" len="med"/>
        </a:ln>
      </cdr:spPr>
      <cdr:style>
        <a:lnRef xmlns:a="http://schemas.openxmlformats.org/drawingml/2006/main" idx="0">
          <a:scrgbClr r="0" g="0" b="0"/>
        </a:lnRef>
        <a:fillRef xmlns:a="http://schemas.openxmlformats.org/drawingml/2006/main" idx="0">
          <a:scrgbClr r="0" g="0" b="0"/>
        </a:fillRef>
        <a:effectRef xmlns:a="http://schemas.openxmlformats.org/drawingml/2006/main" idx="0">
          <a:scrgbClr r="0" g="0" b="0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0.50873</cdr:x>
      <cdr:y>0.31261</cdr:y>
    </cdr:from>
    <cdr:to>
      <cdr:x>0.56228</cdr:x>
      <cdr:y>0.38971</cdr:y>
    </cdr:to>
    <cdr:sp macro="" textlink="">
      <cdr:nvSpPr>
        <cdr:cNvPr id="3" name="TextBox 10">
          <a:extLst xmlns:a="http://schemas.openxmlformats.org/drawingml/2006/main">
            <a:ext uri="{FF2B5EF4-FFF2-40B4-BE49-F238E27FC236}">
              <a16:creationId xmlns:a16="http://schemas.microsoft.com/office/drawing/2014/main" id="{05371769-E27C-9F16-FC11-C7E1C0E4E91A}"/>
            </a:ext>
          </a:extLst>
        </cdr:cNvPr>
        <cdr:cNvSpPr txBox="1"/>
      </cdr:nvSpPr>
      <cdr:spPr>
        <a:xfrm xmlns:a="http://schemas.openxmlformats.org/drawingml/2006/main">
          <a:off x="4038392" y="1497556"/>
          <a:ext cx="425116" cy="369332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none" rtlCol="0">
          <a:spAutoFit/>
        </a:bodyPr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b="1" dirty="0">
              <a:solidFill>
                <a:srgbClr val="FF0000"/>
              </a:solidFill>
            </a:rPr>
            <a:t>d2</a:t>
          </a:r>
          <a:endParaRPr lang="en-PH" b="1" dirty="0">
            <a:solidFill>
              <a:srgbClr val="FF0000"/>
            </a:solidFill>
          </a:endParaRPr>
        </a:p>
      </cdr:txBody>
    </cdr:sp>
  </cdr:relSizeAnchor>
  <cdr:relSizeAnchor xmlns:cdr="http://schemas.openxmlformats.org/drawingml/2006/chartDrawing">
    <cdr:from>
      <cdr:x>0.41541</cdr:x>
      <cdr:y>0.33207</cdr:y>
    </cdr:from>
    <cdr:to>
      <cdr:x>0.92578</cdr:x>
      <cdr:y>0.53617</cdr:y>
    </cdr:to>
    <cdr:cxnSp macro="">
      <cdr:nvCxnSpPr>
        <cdr:cNvPr id="4" name="Straight Connector 3">
          <a:extLst xmlns:a="http://schemas.openxmlformats.org/drawingml/2006/main">
            <a:ext uri="{FF2B5EF4-FFF2-40B4-BE49-F238E27FC236}">
              <a16:creationId xmlns:a16="http://schemas.microsoft.com/office/drawing/2014/main" id="{E6DA38A1-5B8F-69EC-FF67-4AB8F5A59813}"/>
            </a:ext>
          </a:extLst>
        </cdr:cNvPr>
        <cdr:cNvCxnSpPr>
          <a:cxnSpLocks xmlns:a="http://schemas.openxmlformats.org/drawingml/2006/main"/>
        </cdr:cNvCxnSpPr>
      </cdr:nvCxnSpPr>
      <cdr:spPr>
        <a:xfrm xmlns:a="http://schemas.openxmlformats.org/drawingml/2006/main" flipV="1">
          <a:off x="3297616" y="1590806"/>
          <a:ext cx="4051440" cy="977740"/>
        </a:xfrm>
        <a:prstGeom xmlns:a="http://schemas.openxmlformats.org/drawingml/2006/main" prst="line">
          <a:avLst/>
        </a:prstGeom>
        <a:ln xmlns:a="http://schemas.openxmlformats.org/drawingml/2006/main" w="38100" cap="flat" cmpd="sng" algn="ctr">
          <a:solidFill>
            <a:srgbClr val="FF0000"/>
          </a:solidFill>
          <a:prstDash val="solid"/>
          <a:round/>
          <a:headEnd type="arrow" w="med" len="med"/>
          <a:tailEnd type="arrow" w="med" len="med"/>
        </a:ln>
      </cdr:spPr>
      <cdr:style>
        <a:lnRef xmlns:a="http://schemas.openxmlformats.org/drawingml/2006/main" idx="0">
          <a:scrgbClr r="0" g="0" b="0"/>
        </a:lnRef>
        <a:fillRef xmlns:a="http://schemas.openxmlformats.org/drawingml/2006/main" idx="0">
          <a:scrgbClr r="0" g="0" b="0"/>
        </a:fillRef>
        <a:effectRef xmlns:a="http://schemas.openxmlformats.org/drawingml/2006/main" idx="0">
          <a:scrgbClr r="0" g="0" b="0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0.57194</cdr:x>
      <cdr:y>0.46343</cdr:y>
    </cdr:from>
    <cdr:to>
      <cdr:x>0.62549</cdr:x>
      <cdr:y>0.54053</cdr:y>
    </cdr:to>
    <cdr:sp macro="" textlink="">
      <cdr:nvSpPr>
        <cdr:cNvPr id="8" name="TextBox 10">
          <a:extLst xmlns:a="http://schemas.openxmlformats.org/drawingml/2006/main">
            <a:ext uri="{FF2B5EF4-FFF2-40B4-BE49-F238E27FC236}">
              <a16:creationId xmlns:a16="http://schemas.microsoft.com/office/drawing/2014/main" id="{4F95C07A-D537-761B-4E65-2A4951350C84}"/>
            </a:ext>
          </a:extLst>
        </cdr:cNvPr>
        <cdr:cNvSpPr txBox="1"/>
      </cdr:nvSpPr>
      <cdr:spPr>
        <a:xfrm xmlns:a="http://schemas.openxmlformats.org/drawingml/2006/main">
          <a:off x="4540153" y="2220074"/>
          <a:ext cx="425116" cy="369332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none" rtlCol="0">
          <a:sp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800" b="1" dirty="0">
              <a:solidFill>
                <a:srgbClr val="FF0000"/>
              </a:solidFill>
            </a:rPr>
            <a:t>d3</a:t>
          </a:r>
          <a:endParaRPr lang="en-PH" sz="1800" b="1" dirty="0">
            <a:solidFill>
              <a:srgbClr val="FF0000"/>
            </a:solidFill>
          </a:endParaRPr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P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66E1FD-E7A0-497B-BBC0-740BAAC97C64}" type="datetimeFigureOut">
              <a:rPr lang="en-PH" smtClean="0"/>
              <a:t>8/19/24</a:t>
            </a:fld>
            <a:endParaRPr lang="en-P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P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90CCE9-4AAE-4E1F-85AD-521A406D652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5598555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3388403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10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7531239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11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7760002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12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4477846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13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5622430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14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7061952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15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9019816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16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1767980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17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1528101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18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83865938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19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3856149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26563656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20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71812058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21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21912478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22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28339718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23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10210714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24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58167676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25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8405159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26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1278190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27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18019897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28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71632609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29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8585974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3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38695763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30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15262577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31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54626773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32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76770595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33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85765556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34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16478215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35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27398242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36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61496830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37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5018542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4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7880017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5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3930197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6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3263425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7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1707282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8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6323578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9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0171276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DB1E6E-2408-484E-8979-2DB96F2F8A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47B426-68B8-4CB7-871C-5CC84E86C6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352935-9451-4839-96FB-E9A8FCCD6D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AC2C6-A51C-5142-80BA-E68EABCB9E54}" type="datetime1">
              <a:rPr lang="en-PH" smtClean="0"/>
              <a:t>8/19/24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68F784-7AF5-4560-BEFA-8C8096530B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/>
              <a:t>CCMACLRL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498F6B-191E-4E4B-BE34-C76137125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1319347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C9526-6B4B-4B7C-836C-CA5ECFEE1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2D3F895-13B7-4F09-8F2B-7C7B281BDC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ED4FF3-605C-448B-ABE0-7A159B7B3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451DD-54C7-844D-A5C6-0D07B3C9C964}" type="datetime1">
              <a:rPr lang="en-PH" smtClean="0"/>
              <a:t>8/19/24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D10917-6EAA-48EE-AE32-E15F33FCA1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/>
              <a:t>CCMACLRL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451C44-2EAE-49AE-A864-682DEB3D8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9694157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BCFD600-C7E3-42EE-9735-2FE3EDE776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C80727-2711-434B-AEFB-9E214673EC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B47950-A376-49E5-A09E-DEAA9AD59B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7DCC7-E843-A64A-8D2A-2C4625341DEE}" type="datetime1">
              <a:rPr lang="en-PH" smtClean="0"/>
              <a:t>8/19/24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D8641F-5631-4BB0-94A8-CB1A2D78F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/>
              <a:t>CCMACLRL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056033-BC76-47F3-AA32-F159420DF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2688496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87643-F5D7-48E2-ADAB-95C74CECF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0FC6CC-B49B-452C-8E9C-808488E73C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CBF4EE-800F-479B-9D99-FD0B990C4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25AAF-C32A-DE41-B2BB-7EF3DA3FA98B}" type="datetime1">
              <a:rPr lang="en-PH" smtClean="0"/>
              <a:t>8/19/24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A3E0ED-BABB-43F4-8ACF-6AB1C583C0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/>
              <a:t>CCMACLRL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B6B210-80B8-4EC4-A5DD-626DF3350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0896685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520E17-7239-452C-8B6C-2DE99BB75C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2621D8-37ED-476B-884F-26990A946C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2FE869-1B16-425A-9EFF-D1D147E64F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5472D-22FB-F643-A3CC-DDD94D9627B8}" type="datetime1">
              <a:rPr lang="en-PH" smtClean="0"/>
              <a:t>8/19/24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B7772C-84B9-4CA4-BC65-3D41F9D33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/>
              <a:t>CCMACLRL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F6E878-86EF-4ABF-A7AD-65B43A873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4126257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D03AF-7534-49E0-B0A2-F0403B159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E63158-1F78-4261-99A0-55F573DD04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B12B8E-1661-462B-A00C-FE1078E5F2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6763DF-E084-447E-A488-9F9D328A97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8A1DA-3DCB-E84F-A9FC-2F224D636694}" type="datetime1">
              <a:rPr lang="en-PH" smtClean="0"/>
              <a:t>8/19/24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46663E-C0B8-407A-9C08-AD7A14CDF0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/>
              <a:t>CCMACLRL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444692-F2BB-4F15-9AC6-1D337C5F6B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0524838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24591-52D4-4A6A-81FF-CF9B69DD3D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D74561-7712-4BE5-B42C-1DF224123B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C6369D-C1D0-4A4F-85B0-DC21BD7E9C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0D26301-7EFA-4E2D-8E37-01989EDE45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68D5A3-0863-4C19-8CDF-E5F63800924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1BD46F-0A9D-4A21-A809-A8A4915A7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B90170-3F5A-404D-B5FD-6C7AC64E19CC}" type="datetime1">
              <a:rPr lang="en-PH" smtClean="0"/>
              <a:t>8/19/24</a:t>
            </a:fld>
            <a:endParaRPr lang="en-P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3B3FE40-3AE1-4501-BD99-5BB30AA8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/>
              <a:t>CCMACLRL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9DB7BF-E7E2-4599-93C1-314862B49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7955437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7BA4B7-5BD0-45CE-A3AB-0BDAEBCB2F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5317F3A-B35D-4332-A083-A8EA82A8CC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E8B44A-A4D7-BD4F-BFCA-57F87B95C36F}" type="datetime1">
              <a:rPr lang="en-PH" smtClean="0"/>
              <a:t>8/19/24</a:t>
            </a:fld>
            <a:endParaRPr lang="en-P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5D1BAA-3C55-422C-9DDB-C8FA246675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/>
              <a:t>CCMACLRL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545CCC-0421-4BC8-A428-7D68919756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7610498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4A8D164-8317-4375-AC20-4E5ECFBC83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923F61-5763-3A42-85DE-0DCA3B89C09C}" type="datetime1">
              <a:rPr lang="en-PH" smtClean="0"/>
              <a:t>8/19/24</a:t>
            </a:fld>
            <a:endParaRPr lang="en-P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CE65B31-8161-47C0-B8D2-02FC9D0635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/>
              <a:t>CCMACLRL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8A5A49-C1DE-4043-9C4E-CA88B7D93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4745070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41128-45F1-4E37-A76C-48135B4B5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A6B574-F2D0-4A1E-971A-951AD113FF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4A9BF5-4AAF-46A8-9307-3E49D1DC7F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84D477-7EF0-4092-A585-C8B452D869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2E57E6-4844-D24A-823A-DE7EC647B4B6}" type="datetime1">
              <a:rPr lang="en-PH" smtClean="0"/>
              <a:t>8/19/24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2B03C4-61D6-4E97-BF6A-97F6832773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/>
              <a:t>CCMACLRL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1C0268-0C31-4494-872A-FF14572B07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1445693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1858D-F4CE-4847-9F4E-96911B726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112DC33-E4BE-4D59-8A3E-E5C8C7FEA82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662A18-4E8B-44E0-95B0-48E49B06BB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83A010-3289-4BEF-9BA6-B9291ECCA3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1C1371-981F-8247-8FD9-C2B96A739BB2}" type="datetime1">
              <a:rPr lang="en-PH" smtClean="0"/>
              <a:t>8/19/24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F1841C-B8D0-4564-AB48-104684286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/>
              <a:t>CCMACLRL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8FD835-28F9-4C9B-8DEF-1C8AF7C19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8691813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1E2D0B8-307D-483C-BA2C-9A8A459E4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75D10E-5C2B-4972-BF7B-F957546074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2C434A-E16E-4577-B5A4-C633EF521A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FC6094-1AE9-A94E-AE22-D8A65CEB68E3}" type="datetime1">
              <a:rPr lang="en-PH" smtClean="0"/>
              <a:t>8/19/24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9472F3-C75B-4412-A75D-AF542B82AF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PH"/>
              <a:t>CCMACLRL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0A6DE4-6572-40B4-8CEF-D76FDC9FDC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186813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PH" sz="5000" b="1"/>
              <a:t>K-Nearest Neighbor</a:t>
            </a:r>
            <a:endParaRPr lang="en-PH" sz="5000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232827-4F60-4C85-BA9F-CAC18540AC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27506"/>
            <a:ext cx="9144000" cy="1655762"/>
          </a:xfrm>
        </p:spPr>
        <p:txBody>
          <a:bodyPr>
            <a:normAutofit fontScale="92500" lnSpcReduction="20000"/>
          </a:bodyPr>
          <a:lstStyle/>
          <a:p>
            <a:pPr algn="l"/>
            <a:endParaRPr lang="en-PH" sz="2000" dirty="0"/>
          </a:p>
          <a:p>
            <a:pPr algn="l"/>
            <a:r>
              <a:rPr lang="en-PH" sz="2000" b="1" dirty="0"/>
              <a:t>Presented by:</a:t>
            </a:r>
          </a:p>
          <a:p>
            <a:pPr algn="l"/>
            <a:r>
              <a:rPr lang="en-PH" sz="2000" dirty="0"/>
              <a:t>Elizer Ponio Jr.</a:t>
            </a:r>
          </a:p>
          <a:p>
            <a:pPr algn="l"/>
            <a:r>
              <a:rPr lang="en-PH" sz="2000" dirty="0"/>
              <a:t>Department of Computer Science</a:t>
            </a:r>
          </a:p>
          <a:p>
            <a:pPr algn="l"/>
            <a:r>
              <a:rPr lang="en-PH" sz="2000" dirty="0"/>
              <a:t>College of Computing and Information Technologies</a:t>
            </a:r>
          </a:p>
          <a:p>
            <a:pPr algn="l"/>
            <a:endParaRPr lang="en-PH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>
                <a:solidFill>
                  <a:schemeClr val="tx1"/>
                </a:solidFill>
              </a:rPr>
              <a:t>CCMACLRL</a:t>
            </a:r>
            <a:endParaRPr lang="en-PH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50170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>
                <a:solidFill>
                  <a:schemeClr val="tx1"/>
                </a:solidFill>
              </a:rPr>
              <a:t>CCMACLRL</a:t>
            </a:r>
            <a:endParaRPr lang="en-PH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1D8780-0B28-70ED-4865-64FB5A9C0AD8}"/>
              </a:ext>
            </a:extLst>
          </p:cNvPr>
          <p:cNvSpPr txBox="1"/>
          <p:nvPr/>
        </p:nvSpPr>
        <p:spPr>
          <a:xfrm>
            <a:off x="155520" y="2915145"/>
            <a:ext cx="2012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Sharpness of Claws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A33E76-F3E1-4ADD-60B6-B565A5F377FD}"/>
              </a:ext>
            </a:extLst>
          </p:cNvPr>
          <p:cNvSpPr txBox="1"/>
          <p:nvPr/>
        </p:nvSpPr>
        <p:spPr>
          <a:xfrm>
            <a:off x="5338934" y="5669056"/>
            <a:ext cx="1534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Length of ears</a:t>
            </a:r>
          </a:p>
        </p:txBody>
      </p:sp>
      <p:sp>
        <p:nvSpPr>
          <p:cNvPr id="8" name="Up Arrow 7">
            <a:extLst>
              <a:ext uri="{FF2B5EF4-FFF2-40B4-BE49-F238E27FC236}">
                <a16:creationId xmlns:a16="http://schemas.microsoft.com/office/drawing/2014/main" id="{36853226-5C1F-3DEC-267A-D7246237821D}"/>
              </a:ext>
            </a:extLst>
          </p:cNvPr>
          <p:cNvSpPr/>
          <p:nvPr/>
        </p:nvSpPr>
        <p:spPr>
          <a:xfrm>
            <a:off x="2167546" y="530567"/>
            <a:ext cx="484632" cy="5138489"/>
          </a:xfrm>
          <a:prstGeom prst="upArrow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Up Arrow 8">
            <a:extLst>
              <a:ext uri="{FF2B5EF4-FFF2-40B4-BE49-F238E27FC236}">
                <a16:creationId xmlns:a16="http://schemas.microsoft.com/office/drawing/2014/main" id="{8D474ED0-F83A-E2B1-10DF-E947F1C8D4D3}"/>
              </a:ext>
            </a:extLst>
          </p:cNvPr>
          <p:cNvSpPr/>
          <p:nvPr/>
        </p:nvSpPr>
        <p:spPr>
          <a:xfrm rot="5400000">
            <a:off x="5699773" y="1887100"/>
            <a:ext cx="484632" cy="7361605"/>
          </a:xfrm>
          <a:prstGeom prst="upArrow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32FB7F9-3267-F88B-6B3B-DD574CF233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4000" y="697150"/>
            <a:ext cx="6604000" cy="443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736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>
                <a:solidFill>
                  <a:schemeClr val="tx1"/>
                </a:solidFill>
              </a:rPr>
              <a:t>CCMACLRL</a:t>
            </a:r>
            <a:endParaRPr lang="en-P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B90719-A4CF-8F33-0565-E89B4DA6CD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6405" y="2434281"/>
            <a:ext cx="6559189" cy="302620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998DFE0-A600-CC4C-7D42-64C3F22DE9AE}"/>
              </a:ext>
            </a:extLst>
          </p:cNvPr>
          <p:cNvSpPr txBox="1"/>
          <p:nvPr/>
        </p:nvSpPr>
        <p:spPr>
          <a:xfrm>
            <a:off x="547909" y="1524392"/>
            <a:ext cx="110961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Because KNN is based on </a:t>
            </a:r>
            <a:r>
              <a:rPr lang="en-US" sz="2400" b="1" dirty="0">
                <a:solidFill>
                  <a:srgbClr val="00B050"/>
                </a:solidFill>
              </a:rPr>
              <a:t>feature similarity, </a:t>
            </a:r>
            <a:r>
              <a:rPr lang="en-US" sz="2400" dirty="0"/>
              <a:t>we can do classification using </a:t>
            </a:r>
            <a:r>
              <a:rPr lang="en-US" sz="2400" dirty="0">
                <a:solidFill>
                  <a:srgbClr val="0070C0"/>
                </a:solidFill>
              </a:rPr>
              <a:t>KNN Classifier</a:t>
            </a:r>
          </a:p>
        </p:txBody>
      </p:sp>
    </p:spTree>
    <p:extLst>
      <p:ext uri="{BB962C8B-B14F-4D97-AF65-F5344CB8AC3E}">
        <p14:creationId xmlns:p14="http://schemas.microsoft.com/office/powerpoint/2010/main" val="11090238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>
                <a:solidFill>
                  <a:schemeClr val="tx1"/>
                </a:solidFill>
              </a:rPr>
              <a:t>CCMACLRL</a:t>
            </a:r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44037F-B658-D82C-5DCA-53E8AA1493D7}"/>
              </a:ext>
            </a:extLst>
          </p:cNvPr>
          <p:cNvSpPr txBox="1">
            <a:spLocks/>
          </p:cNvSpPr>
          <p:nvPr/>
        </p:nvSpPr>
        <p:spPr>
          <a:xfrm>
            <a:off x="459203" y="1283707"/>
            <a:ext cx="11273589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900" b="1" i="0" dirty="0">
              <a:solidFill>
                <a:srgbClr val="252C33"/>
              </a:solidFill>
              <a:effectLst/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Light (Headings)"/>
              </a:rPr>
              <a:t>Why do we need KNN? 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latin typeface="Calibri Light (Headings)"/>
              </a:rPr>
              <a:t>What is KNN?</a:t>
            </a:r>
            <a:endParaRPr lang="en-US" sz="2900" b="1" i="0" dirty="0">
              <a:effectLst/>
              <a:latin typeface="Calibri Light (Headings)"/>
            </a:endParaRPr>
          </a:p>
          <a:p>
            <a:pPr algn="l"/>
            <a:endParaRPr lang="en-US" sz="2900" b="1" i="0" dirty="0">
              <a:solidFill>
                <a:srgbClr val="252C33"/>
              </a:solidFill>
              <a:effectLst/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Light (Headings)"/>
              </a:rPr>
              <a:t>How do we choose the factor “K”?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Light (Headings)"/>
              </a:rPr>
              <a:t>When do we use KNN?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Light (Headings)"/>
              </a:rPr>
              <a:t>How does the KNN Algorithm work?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Light (Headings)"/>
            </a:endParaRPr>
          </a:p>
        </p:txBody>
      </p:sp>
      <p:pic>
        <p:nvPicPr>
          <p:cNvPr id="3" name="Graphic 2" descr="Checkmark with solid fill">
            <a:extLst>
              <a:ext uri="{FF2B5EF4-FFF2-40B4-BE49-F238E27FC236}">
                <a16:creationId xmlns:a16="http://schemas.microsoft.com/office/drawing/2014/main" id="{23364C66-6679-7D40-DD04-AAD54D475E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63313" y="1142999"/>
            <a:ext cx="597907" cy="597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866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>
                <a:solidFill>
                  <a:schemeClr val="tx1"/>
                </a:solidFill>
              </a:rPr>
              <a:t>CCMACLRL</a:t>
            </a:r>
            <a:endParaRPr lang="en-PH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98DFE0-A600-CC4C-7D42-64C3F22DE9AE}"/>
              </a:ext>
            </a:extLst>
          </p:cNvPr>
          <p:cNvSpPr txBox="1"/>
          <p:nvPr/>
        </p:nvSpPr>
        <p:spPr>
          <a:xfrm>
            <a:off x="547909" y="1524392"/>
            <a:ext cx="1127358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KNN or K Nearest Neighbor </a:t>
            </a:r>
            <a:r>
              <a:rPr lang="en-US" sz="3000" dirty="0"/>
              <a:t>is a Supervised Machine Learning Algorithm mostly used for </a:t>
            </a:r>
            <a:r>
              <a:rPr lang="en-US" sz="3000" b="1" dirty="0">
                <a:solidFill>
                  <a:srgbClr val="0070C0"/>
                </a:solidFill>
              </a:rPr>
              <a:t>classification</a:t>
            </a:r>
          </a:p>
          <a:p>
            <a:endParaRPr lang="en-US" sz="3000" dirty="0">
              <a:solidFill>
                <a:srgbClr val="0070C0"/>
              </a:solidFill>
            </a:endParaRPr>
          </a:p>
          <a:p>
            <a:r>
              <a:rPr lang="en-US" sz="3000" dirty="0"/>
              <a:t>It classifies a data point based on how its </a:t>
            </a:r>
            <a:r>
              <a:rPr lang="en-US" sz="3000" b="1" dirty="0">
                <a:solidFill>
                  <a:srgbClr val="00B050"/>
                </a:solidFill>
              </a:rPr>
              <a:t>neighbors are classified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What is KNN?</a:t>
            </a:r>
          </a:p>
        </p:txBody>
      </p:sp>
    </p:spTree>
    <p:extLst>
      <p:ext uri="{BB962C8B-B14F-4D97-AF65-F5344CB8AC3E}">
        <p14:creationId xmlns:p14="http://schemas.microsoft.com/office/powerpoint/2010/main" val="42307574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>
                <a:solidFill>
                  <a:schemeClr val="tx1"/>
                </a:solidFill>
              </a:rPr>
              <a:t>CCMACLRL</a:t>
            </a:r>
            <a:endParaRPr lang="en-PH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What is KNN?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4EC025-282D-B34A-33DF-9BBE83E043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5881" y="1542171"/>
            <a:ext cx="7926913" cy="410268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6A05335-BBD5-2E65-7BE4-A4922428BC63}"/>
              </a:ext>
            </a:extLst>
          </p:cNvPr>
          <p:cNvSpPr txBox="1"/>
          <p:nvPr/>
        </p:nvSpPr>
        <p:spPr>
          <a:xfrm>
            <a:off x="459205" y="1485304"/>
            <a:ext cx="3657601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KNN stores all available cases and </a:t>
            </a:r>
            <a:r>
              <a:rPr lang="en-US" sz="3000" b="1" dirty="0">
                <a:solidFill>
                  <a:srgbClr val="00B050"/>
                </a:solidFill>
              </a:rPr>
              <a:t>classifies new cases based on a similarity measure</a:t>
            </a:r>
          </a:p>
        </p:txBody>
      </p:sp>
    </p:spTree>
    <p:extLst>
      <p:ext uri="{BB962C8B-B14F-4D97-AF65-F5344CB8AC3E}">
        <p14:creationId xmlns:p14="http://schemas.microsoft.com/office/powerpoint/2010/main" val="32773959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>
                <a:solidFill>
                  <a:schemeClr val="tx1"/>
                </a:solidFill>
              </a:rPr>
              <a:t>CCMACLRL</a:t>
            </a:r>
            <a:endParaRPr lang="en-PH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What is KNN?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A05335-BBD5-2E65-7BE4-A4922428BC63}"/>
              </a:ext>
            </a:extLst>
          </p:cNvPr>
          <p:cNvSpPr txBox="1"/>
          <p:nvPr/>
        </p:nvSpPr>
        <p:spPr>
          <a:xfrm>
            <a:off x="459205" y="1485304"/>
            <a:ext cx="3657601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rgbClr val="00B050"/>
                </a:solidFill>
              </a:rPr>
              <a:t>K </a:t>
            </a:r>
            <a:r>
              <a:rPr lang="en-US" sz="3000" dirty="0"/>
              <a:t>in KNN is a parameter that refers to the number of nearest neighbors to include in the </a:t>
            </a:r>
            <a:r>
              <a:rPr lang="en-US" sz="3000" b="1" dirty="0">
                <a:solidFill>
                  <a:srgbClr val="00B050"/>
                </a:solidFill>
              </a:rPr>
              <a:t>majority voting process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C00E6FF-0D85-101D-4C1A-8D48B39034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0130" y="1704031"/>
            <a:ext cx="7702664" cy="393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4705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>
                <a:solidFill>
                  <a:schemeClr val="tx1"/>
                </a:solidFill>
              </a:rPr>
              <a:t>CCMACLRL</a:t>
            </a:r>
            <a:endParaRPr lang="en-PH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What is KNN?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A05335-BBD5-2E65-7BE4-A4922428BC63}"/>
              </a:ext>
            </a:extLst>
          </p:cNvPr>
          <p:cNvSpPr txBox="1"/>
          <p:nvPr/>
        </p:nvSpPr>
        <p:spPr>
          <a:xfrm>
            <a:off x="459205" y="1485304"/>
            <a:ext cx="365760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A </a:t>
            </a:r>
            <a:r>
              <a:rPr lang="en-US" sz="3000" b="1" dirty="0">
                <a:solidFill>
                  <a:srgbClr val="0070C0"/>
                </a:solidFill>
              </a:rPr>
              <a:t>data point </a:t>
            </a:r>
            <a:r>
              <a:rPr lang="en-US" sz="3000" dirty="0"/>
              <a:t>is classified by majority votes from its </a:t>
            </a:r>
            <a:r>
              <a:rPr lang="en-US" sz="3000" b="1" dirty="0">
                <a:solidFill>
                  <a:srgbClr val="00B050"/>
                </a:solidFill>
              </a:rPr>
              <a:t>5 nearest neighbors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C00E6FF-0D85-101D-4C1A-8D48B39034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0130" y="1704031"/>
            <a:ext cx="7702664" cy="393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296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>
                <a:solidFill>
                  <a:schemeClr val="tx1"/>
                </a:solidFill>
              </a:rPr>
              <a:t>CCMACLRL</a:t>
            </a:r>
            <a:endParaRPr lang="en-PH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What is KNN?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A05335-BBD5-2E65-7BE4-A4922428BC63}"/>
              </a:ext>
            </a:extLst>
          </p:cNvPr>
          <p:cNvSpPr txBox="1"/>
          <p:nvPr/>
        </p:nvSpPr>
        <p:spPr>
          <a:xfrm>
            <a:off x="459205" y="1485304"/>
            <a:ext cx="365760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A </a:t>
            </a:r>
            <a:r>
              <a:rPr lang="en-US" sz="3000" b="1" dirty="0">
                <a:solidFill>
                  <a:srgbClr val="0070C0"/>
                </a:solidFill>
              </a:rPr>
              <a:t>data point </a:t>
            </a:r>
            <a:r>
              <a:rPr lang="en-US" sz="3000" dirty="0"/>
              <a:t>is classified by majority votes from its </a:t>
            </a:r>
            <a:r>
              <a:rPr lang="en-US" sz="3000" b="1" dirty="0">
                <a:solidFill>
                  <a:srgbClr val="00B050"/>
                </a:solidFill>
              </a:rPr>
              <a:t>5 nearest neighbors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48C31F-A154-6E1B-7631-52239702AC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5308" y="1274799"/>
            <a:ext cx="7948697" cy="4317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3677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>
                <a:solidFill>
                  <a:schemeClr val="tx1"/>
                </a:solidFill>
              </a:rPr>
              <a:t>CCMACLRL</a:t>
            </a:r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44037F-B658-D82C-5DCA-53E8AA1493D7}"/>
              </a:ext>
            </a:extLst>
          </p:cNvPr>
          <p:cNvSpPr txBox="1">
            <a:spLocks/>
          </p:cNvSpPr>
          <p:nvPr/>
        </p:nvSpPr>
        <p:spPr>
          <a:xfrm>
            <a:off x="459203" y="1283707"/>
            <a:ext cx="11273589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900" b="1" i="0" dirty="0">
              <a:solidFill>
                <a:srgbClr val="252C33"/>
              </a:solidFill>
              <a:effectLst/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Light (Headings)"/>
              </a:rPr>
              <a:t>Why do we need KNN?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Light (Headings)"/>
              </a:rPr>
              <a:t>What is KNN?</a:t>
            </a:r>
            <a:endParaRPr lang="en-US" sz="2900" b="1" i="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Calibri Light (Headings)"/>
            </a:endParaRPr>
          </a:p>
          <a:p>
            <a:pPr algn="l"/>
            <a:endParaRPr lang="en-US" sz="2900" b="1" i="0" dirty="0">
              <a:solidFill>
                <a:srgbClr val="252C33"/>
              </a:solidFill>
              <a:effectLst/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latin typeface="Calibri Light (Headings)"/>
              </a:rPr>
              <a:t>How do we choose the factor “K”?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Light (Headings)"/>
              </a:rPr>
              <a:t>When do we use KNN?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Light (Headings)"/>
              </a:rPr>
              <a:t>How does the KNN Algorithm work?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Light (Headings)"/>
            </a:endParaRPr>
          </a:p>
        </p:txBody>
      </p:sp>
      <p:pic>
        <p:nvPicPr>
          <p:cNvPr id="2" name="Graphic 1" descr="Checkmark with solid fill">
            <a:extLst>
              <a:ext uri="{FF2B5EF4-FFF2-40B4-BE49-F238E27FC236}">
                <a16:creationId xmlns:a16="http://schemas.microsoft.com/office/drawing/2014/main" id="{90A243BF-1400-B147-AC99-0F77B684A4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63313" y="1142999"/>
            <a:ext cx="597907" cy="597907"/>
          </a:xfrm>
          <a:prstGeom prst="rect">
            <a:avLst/>
          </a:prstGeom>
        </p:spPr>
      </p:pic>
      <p:pic>
        <p:nvPicPr>
          <p:cNvPr id="3" name="Graphic 2" descr="Checkmark with solid fill">
            <a:extLst>
              <a:ext uri="{FF2B5EF4-FFF2-40B4-BE49-F238E27FC236}">
                <a16:creationId xmlns:a16="http://schemas.microsoft.com/office/drawing/2014/main" id="{ECBAE120-673B-009F-7715-46BCBEDC6D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04625" y="1860176"/>
            <a:ext cx="597907" cy="597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3695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>
                <a:solidFill>
                  <a:schemeClr val="tx1"/>
                </a:solidFill>
              </a:rPr>
              <a:t>CCMACLRL</a:t>
            </a:r>
            <a:endParaRPr lang="en-PH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How do we choose ”K”?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A05335-BBD5-2E65-7BE4-A4922428BC63}"/>
              </a:ext>
            </a:extLst>
          </p:cNvPr>
          <p:cNvSpPr txBox="1"/>
          <p:nvPr/>
        </p:nvSpPr>
        <p:spPr>
          <a:xfrm>
            <a:off x="459205" y="1868363"/>
            <a:ext cx="464413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KNN is based on feature similarity, choosing the right </a:t>
            </a:r>
            <a:r>
              <a:rPr lang="en-US" sz="3000" b="1" dirty="0">
                <a:solidFill>
                  <a:srgbClr val="0070C0"/>
                </a:solidFill>
              </a:rPr>
              <a:t>”K” </a:t>
            </a:r>
            <a:r>
              <a:rPr lang="en-US" sz="3000" dirty="0"/>
              <a:t>is a process of </a:t>
            </a:r>
            <a:r>
              <a:rPr lang="en-US" sz="3000" b="1" dirty="0">
                <a:solidFill>
                  <a:srgbClr val="7030A0"/>
                </a:solidFill>
              </a:rPr>
              <a:t>parameter tuning</a:t>
            </a:r>
            <a:r>
              <a:rPr lang="en-US" sz="3000" dirty="0">
                <a:solidFill>
                  <a:srgbClr val="7030A0"/>
                </a:solidFill>
              </a:rPr>
              <a:t>, </a:t>
            </a:r>
            <a:r>
              <a:rPr lang="en-US" sz="3000" dirty="0"/>
              <a:t>and it is important for better </a:t>
            </a:r>
            <a:r>
              <a:rPr lang="en-US" sz="3000" b="1" dirty="0">
                <a:solidFill>
                  <a:srgbClr val="00B050"/>
                </a:solidFill>
              </a:rPr>
              <a:t>accuracy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9177D3A-3204-6B70-9412-0AEB8F8D3F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534" y="1039910"/>
            <a:ext cx="5844747" cy="4957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4595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>
                <a:solidFill>
                  <a:schemeClr val="tx1"/>
                </a:solidFill>
              </a:rPr>
              <a:t>CCMACLRL</a:t>
            </a:r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44037F-B658-D82C-5DCA-53E8AA1493D7}"/>
              </a:ext>
            </a:extLst>
          </p:cNvPr>
          <p:cNvSpPr txBox="1">
            <a:spLocks/>
          </p:cNvSpPr>
          <p:nvPr/>
        </p:nvSpPr>
        <p:spPr>
          <a:xfrm>
            <a:off x="459203" y="1283707"/>
            <a:ext cx="11273589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900" b="1" i="0" dirty="0">
              <a:solidFill>
                <a:srgbClr val="252C33"/>
              </a:solidFill>
              <a:effectLst/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latin typeface="Calibri Light (Headings)"/>
              </a:rPr>
              <a:t>Why do we need KNN?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Light (Headings)"/>
              </a:rPr>
              <a:t>What is KNN?</a:t>
            </a:r>
            <a:endParaRPr lang="en-US" sz="2900" b="1" i="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Calibri Light (Headings)"/>
            </a:endParaRPr>
          </a:p>
          <a:p>
            <a:pPr algn="l"/>
            <a:endParaRPr lang="en-US" sz="2900" b="1" i="0" dirty="0">
              <a:solidFill>
                <a:srgbClr val="252C33"/>
              </a:solidFill>
              <a:effectLst/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Light (Headings)"/>
              </a:rPr>
              <a:t>How do we choose the factor “K”?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Light (Headings)"/>
              </a:rPr>
              <a:t>When do we use KNN?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Light (Headings)"/>
              </a:rPr>
              <a:t>How does the KNN Algorithm work?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Light (Headings)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458FD9-390D-F590-F1F0-80A185D669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4" y="316674"/>
            <a:ext cx="11273589" cy="718459"/>
          </a:xfrm>
        </p:spPr>
        <p:txBody>
          <a:bodyPr>
            <a:noAutofit/>
          </a:bodyPr>
          <a:lstStyle/>
          <a:p>
            <a:pPr algn="l"/>
            <a:r>
              <a:rPr lang="en-PH" sz="5000" b="1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27071035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>
                <a:solidFill>
                  <a:schemeClr val="tx1"/>
                </a:solidFill>
              </a:rPr>
              <a:t>CCMACLRL</a:t>
            </a:r>
            <a:endParaRPr lang="en-PH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How do we choose ”K”?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A05335-BBD5-2E65-7BE4-A4922428BC63}"/>
              </a:ext>
            </a:extLst>
          </p:cNvPr>
          <p:cNvSpPr txBox="1"/>
          <p:nvPr/>
        </p:nvSpPr>
        <p:spPr>
          <a:xfrm>
            <a:off x="459205" y="1868363"/>
            <a:ext cx="4644136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The class of the unknown data point was a </a:t>
            </a:r>
            <a:r>
              <a:rPr lang="en-US" sz="3000" b="1" dirty="0">
                <a:solidFill>
                  <a:srgbClr val="FF0000"/>
                </a:solidFill>
              </a:rPr>
              <a:t>red square </a:t>
            </a:r>
            <a:r>
              <a:rPr lang="en-US" sz="3000" dirty="0"/>
              <a:t>at </a:t>
            </a:r>
            <a:r>
              <a:rPr lang="en-US" sz="3000" b="1" dirty="0">
                <a:solidFill>
                  <a:srgbClr val="0070C0"/>
                </a:solidFill>
              </a:rPr>
              <a:t>k=3 </a:t>
            </a:r>
            <a:r>
              <a:rPr lang="en-US" sz="3000" dirty="0"/>
              <a:t>but changed to </a:t>
            </a:r>
            <a:r>
              <a:rPr lang="en-US" sz="3000" b="1" dirty="0">
                <a:solidFill>
                  <a:srgbClr val="7030A0"/>
                </a:solidFill>
              </a:rPr>
              <a:t>purple triangle </a:t>
            </a:r>
            <a:r>
              <a:rPr lang="en-US" sz="3000" dirty="0"/>
              <a:t>at</a:t>
            </a:r>
            <a:r>
              <a:rPr lang="en-US" sz="3000" b="1" dirty="0">
                <a:solidFill>
                  <a:srgbClr val="7030A0"/>
                </a:solidFill>
              </a:rPr>
              <a:t> </a:t>
            </a:r>
            <a:r>
              <a:rPr lang="en-US" sz="3000" b="1" dirty="0">
                <a:solidFill>
                  <a:srgbClr val="0070C0"/>
                </a:solidFill>
              </a:rPr>
              <a:t>k=7</a:t>
            </a:r>
            <a:r>
              <a:rPr lang="en-US" sz="3000" dirty="0"/>
              <a:t>, so which k should we choose?</a:t>
            </a:r>
            <a:endParaRPr lang="en-US" sz="3000" b="1" dirty="0">
              <a:solidFill>
                <a:srgbClr val="00B05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BBAAE0-CDE4-832C-A143-D54C242F27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1047490"/>
            <a:ext cx="5636794" cy="5056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4776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>
                <a:solidFill>
                  <a:schemeClr val="tx1"/>
                </a:solidFill>
              </a:rPr>
              <a:t>CCMACLRL</a:t>
            </a:r>
            <a:endParaRPr lang="en-PH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How do we choose ”K”?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A05335-BBD5-2E65-7BE4-A4922428BC63}"/>
              </a:ext>
            </a:extLst>
          </p:cNvPr>
          <p:cNvSpPr txBox="1"/>
          <p:nvPr/>
        </p:nvSpPr>
        <p:spPr>
          <a:xfrm>
            <a:off x="459204" y="1868363"/>
            <a:ext cx="554617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To choose a value of k:</a:t>
            </a:r>
          </a:p>
          <a:p>
            <a:endParaRPr lang="en-US" sz="3000" b="1" dirty="0">
              <a:solidFill>
                <a:srgbClr val="00B050"/>
              </a:solidFill>
            </a:endParaRPr>
          </a:p>
          <a:p>
            <a:pPr marL="514350" indent="-514350">
              <a:buAutoNum type="arabicPeriod"/>
            </a:pPr>
            <a:r>
              <a:rPr lang="en-US" sz="3000" b="1" dirty="0">
                <a:solidFill>
                  <a:srgbClr val="0070C0"/>
                </a:solidFill>
              </a:rPr>
              <a:t>sqrt(n)</a:t>
            </a:r>
            <a:r>
              <a:rPr lang="en-US" sz="3000" b="1" dirty="0"/>
              <a:t>, </a:t>
            </a:r>
            <a:r>
              <a:rPr lang="en-US" sz="3000" dirty="0"/>
              <a:t>where </a:t>
            </a:r>
            <a:r>
              <a:rPr lang="en-US" sz="3000" b="1" dirty="0">
                <a:solidFill>
                  <a:srgbClr val="0070C0"/>
                </a:solidFill>
              </a:rPr>
              <a:t>n</a:t>
            </a:r>
            <a:r>
              <a:rPr lang="en-US" sz="3000" dirty="0"/>
              <a:t> is the total number of data points</a:t>
            </a:r>
          </a:p>
          <a:p>
            <a:pPr marL="514350" indent="-514350">
              <a:buAutoNum type="arabicPeriod"/>
            </a:pPr>
            <a:endParaRPr lang="en-US" sz="3000" b="1" dirty="0">
              <a:solidFill>
                <a:srgbClr val="00B050"/>
              </a:solidFill>
            </a:endParaRPr>
          </a:p>
          <a:p>
            <a:pPr marL="514350" indent="-514350">
              <a:buAutoNum type="arabicPeriod"/>
            </a:pPr>
            <a:r>
              <a:rPr lang="en-US" sz="3000" dirty="0"/>
              <a:t>Make the k an </a:t>
            </a:r>
            <a:r>
              <a:rPr lang="en-US" sz="3000" b="1" dirty="0">
                <a:solidFill>
                  <a:srgbClr val="00B050"/>
                </a:solidFill>
              </a:rPr>
              <a:t>odd number </a:t>
            </a:r>
            <a:r>
              <a:rPr lang="en-US" sz="3000" dirty="0"/>
              <a:t>to avoid a balance between two classes of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BBAAE0-CDE4-832C-A143-D54C242F27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1047490"/>
            <a:ext cx="5636794" cy="5056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8398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>
                <a:solidFill>
                  <a:schemeClr val="tx1"/>
                </a:solidFill>
              </a:rPr>
              <a:t>CCMACLRL</a:t>
            </a:r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44037F-B658-D82C-5DCA-53E8AA1493D7}"/>
              </a:ext>
            </a:extLst>
          </p:cNvPr>
          <p:cNvSpPr txBox="1">
            <a:spLocks/>
          </p:cNvSpPr>
          <p:nvPr/>
        </p:nvSpPr>
        <p:spPr>
          <a:xfrm>
            <a:off x="459203" y="1283707"/>
            <a:ext cx="11273589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900" b="1" i="0" dirty="0">
              <a:solidFill>
                <a:srgbClr val="252C33"/>
              </a:solidFill>
              <a:effectLst/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Light (Headings)"/>
              </a:rPr>
              <a:t>Why do we need KNN?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Light (Headings)"/>
              </a:rPr>
              <a:t>What is KNN?</a:t>
            </a:r>
            <a:endParaRPr lang="en-US" sz="2900" b="1" i="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Calibri Light (Headings)"/>
            </a:endParaRPr>
          </a:p>
          <a:p>
            <a:pPr algn="l"/>
            <a:endParaRPr lang="en-US" sz="2900" b="1" i="0" dirty="0">
              <a:solidFill>
                <a:srgbClr val="252C33"/>
              </a:solidFill>
              <a:effectLst/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Light (Headings)"/>
              </a:rPr>
              <a:t>How do we choose the factor “K”?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latin typeface="Calibri Light (Headings)"/>
              </a:rPr>
              <a:t>When do we use KNN?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Light (Headings)"/>
              </a:rPr>
              <a:t>How does the KNN Algorithm work?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Light (Headings)"/>
            </a:endParaRPr>
          </a:p>
        </p:txBody>
      </p:sp>
      <p:pic>
        <p:nvPicPr>
          <p:cNvPr id="2" name="Graphic 1" descr="Checkmark with solid fill">
            <a:extLst>
              <a:ext uri="{FF2B5EF4-FFF2-40B4-BE49-F238E27FC236}">
                <a16:creationId xmlns:a16="http://schemas.microsoft.com/office/drawing/2014/main" id="{C822FC7E-564C-CF7B-DCDF-94660962B1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63313" y="1142999"/>
            <a:ext cx="597907" cy="597907"/>
          </a:xfrm>
          <a:prstGeom prst="rect">
            <a:avLst/>
          </a:prstGeom>
        </p:spPr>
      </p:pic>
      <p:pic>
        <p:nvPicPr>
          <p:cNvPr id="3" name="Graphic 2" descr="Checkmark with solid fill">
            <a:extLst>
              <a:ext uri="{FF2B5EF4-FFF2-40B4-BE49-F238E27FC236}">
                <a16:creationId xmlns:a16="http://schemas.microsoft.com/office/drawing/2014/main" id="{31546DBB-D2B6-9B25-8CC8-D01A3F2B2B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95997" y="2619935"/>
            <a:ext cx="597907" cy="597907"/>
          </a:xfrm>
          <a:prstGeom prst="rect">
            <a:avLst/>
          </a:prstGeom>
        </p:spPr>
      </p:pic>
      <p:pic>
        <p:nvPicPr>
          <p:cNvPr id="6" name="Graphic 5" descr="Checkmark with solid fill">
            <a:extLst>
              <a:ext uri="{FF2B5EF4-FFF2-40B4-BE49-F238E27FC236}">
                <a16:creationId xmlns:a16="http://schemas.microsoft.com/office/drawing/2014/main" id="{486173BD-AB26-C737-170F-1DC337D8E8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49448" y="1893306"/>
            <a:ext cx="597907" cy="597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5406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>
                <a:solidFill>
                  <a:schemeClr val="tx1"/>
                </a:solidFill>
              </a:rPr>
              <a:t>CCMACLRL</a:t>
            </a:r>
            <a:endParaRPr lang="en-PH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When do we use KNN?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E3D0B83-2A57-6184-2E6D-A91F71E114C4}"/>
              </a:ext>
            </a:extLst>
          </p:cNvPr>
          <p:cNvGrpSpPr/>
          <p:nvPr/>
        </p:nvGrpSpPr>
        <p:grpSpPr>
          <a:xfrm>
            <a:off x="1170137" y="1047490"/>
            <a:ext cx="9851723" cy="5092051"/>
            <a:chOff x="2308054" y="1224344"/>
            <a:chExt cx="8070162" cy="4601357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851B217-5DFA-D50C-3D45-4ECCF053163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08054" y="1224344"/>
              <a:ext cx="7575892" cy="4409312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7CF5A1D-DF08-829B-6248-9FA3A85E52FE}"/>
                </a:ext>
              </a:extLst>
            </p:cNvPr>
            <p:cNvSpPr/>
            <p:nvPr/>
          </p:nvSpPr>
          <p:spPr>
            <a:xfrm>
              <a:off x="2308054" y="5219195"/>
              <a:ext cx="988541" cy="6065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2F54371-7DC1-AEA9-34CA-43CCDBCC2057}"/>
                </a:ext>
              </a:extLst>
            </p:cNvPr>
            <p:cNvSpPr/>
            <p:nvPr/>
          </p:nvSpPr>
          <p:spPr>
            <a:xfrm>
              <a:off x="9389675" y="5123173"/>
              <a:ext cx="988541" cy="6065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163648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>
                <a:solidFill>
                  <a:schemeClr val="tx1"/>
                </a:solidFill>
              </a:rPr>
              <a:t>CCMACLRL</a:t>
            </a:r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44037F-B658-D82C-5DCA-53E8AA1493D7}"/>
              </a:ext>
            </a:extLst>
          </p:cNvPr>
          <p:cNvSpPr txBox="1">
            <a:spLocks/>
          </p:cNvSpPr>
          <p:nvPr/>
        </p:nvSpPr>
        <p:spPr>
          <a:xfrm>
            <a:off x="459203" y="1283707"/>
            <a:ext cx="11273589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900" b="1" i="0" dirty="0">
              <a:solidFill>
                <a:srgbClr val="252C33"/>
              </a:solidFill>
              <a:effectLst/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Light (Headings)"/>
              </a:rPr>
              <a:t>Why do we need KNN?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Light (Headings)"/>
              </a:rPr>
              <a:t>What is KNN?</a:t>
            </a:r>
            <a:endParaRPr lang="en-US" sz="2900" b="1" i="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Calibri Light (Headings)"/>
            </a:endParaRPr>
          </a:p>
          <a:p>
            <a:pPr algn="l"/>
            <a:endParaRPr lang="en-US" sz="2900" b="1" i="0" dirty="0">
              <a:solidFill>
                <a:srgbClr val="252C33"/>
              </a:solidFill>
              <a:effectLst/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Light (Headings)"/>
              </a:rPr>
              <a:t>How do we choose the factor “K”?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Light (Headings)"/>
              </a:rPr>
              <a:t>When do we use KNN?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latin typeface="Calibri Light (Headings)"/>
              </a:rPr>
              <a:t>How does the KNN Algorithm work?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Light (Headings)"/>
            </a:endParaRPr>
          </a:p>
        </p:txBody>
      </p:sp>
      <p:pic>
        <p:nvPicPr>
          <p:cNvPr id="2" name="Graphic 1" descr="Checkmark with solid fill">
            <a:extLst>
              <a:ext uri="{FF2B5EF4-FFF2-40B4-BE49-F238E27FC236}">
                <a16:creationId xmlns:a16="http://schemas.microsoft.com/office/drawing/2014/main" id="{609B833A-3D14-B242-90EE-02EA68DC6D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63313" y="1142999"/>
            <a:ext cx="597907" cy="597907"/>
          </a:xfrm>
          <a:prstGeom prst="rect">
            <a:avLst/>
          </a:prstGeom>
        </p:spPr>
      </p:pic>
      <p:pic>
        <p:nvPicPr>
          <p:cNvPr id="3" name="Graphic 2" descr="Checkmark with solid fill">
            <a:extLst>
              <a:ext uri="{FF2B5EF4-FFF2-40B4-BE49-F238E27FC236}">
                <a16:creationId xmlns:a16="http://schemas.microsoft.com/office/drawing/2014/main" id="{00EBF3F1-5576-F351-504B-5B35284C87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68648" y="3405222"/>
            <a:ext cx="597907" cy="597907"/>
          </a:xfrm>
          <a:prstGeom prst="rect">
            <a:avLst/>
          </a:prstGeom>
        </p:spPr>
      </p:pic>
      <p:pic>
        <p:nvPicPr>
          <p:cNvPr id="6" name="Graphic 5" descr="Checkmark with solid fill">
            <a:extLst>
              <a:ext uri="{FF2B5EF4-FFF2-40B4-BE49-F238E27FC236}">
                <a16:creationId xmlns:a16="http://schemas.microsoft.com/office/drawing/2014/main" id="{555D7A50-F868-9629-9047-63D95382BD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66607" y="2624416"/>
            <a:ext cx="597907" cy="597907"/>
          </a:xfrm>
          <a:prstGeom prst="rect">
            <a:avLst/>
          </a:prstGeom>
        </p:spPr>
      </p:pic>
      <p:pic>
        <p:nvPicPr>
          <p:cNvPr id="7" name="Graphic 6" descr="Checkmark with solid fill">
            <a:extLst>
              <a:ext uri="{FF2B5EF4-FFF2-40B4-BE49-F238E27FC236}">
                <a16:creationId xmlns:a16="http://schemas.microsoft.com/office/drawing/2014/main" id="{430B446A-F126-D96E-F345-988B4B5E30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66525" y="1893306"/>
            <a:ext cx="597907" cy="597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18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>
                <a:solidFill>
                  <a:schemeClr val="tx1"/>
                </a:solidFill>
              </a:rPr>
              <a:t>CCMACLRL</a:t>
            </a:r>
            <a:endParaRPr lang="en-PH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How does the KNN Algorithm work?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B4A31C-BA27-5600-75C6-A8BB52EA89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4940" y="1318835"/>
            <a:ext cx="4921937" cy="45493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54CCC8-1C59-5EC6-ACEC-F53E9F27EA54}"/>
              </a:ext>
            </a:extLst>
          </p:cNvPr>
          <p:cNvSpPr txBox="1"/>
          <p:nvPr/>
        </p:nvSpPr>
        <p:spPr>
          <a:xfrm>
            <a:off x="459205" y="1868363"/>
            <a:ext cx="4644136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Consider the dataset having two variables: </a:t>
            </a:r>
            <a:r>
              <a:rPr lang="en-US" sz="3000" b="1" dirty="0">
                <a:solidFill>
                  <a:srgbClr val="7030A0"/>
                </a:solidFill>
              </a:rPr>
              <a:t>height(cm) </a:t>
            </a:r>
            <a:r>
              <a:rPr lang="en-US" sz="3000" dirty="0"/>
              <a:t>and </a:t>
            </a:r>
            <a:r>
              <a:rPr lang="en-US" sz="3000" b="1" dirty="0">
                <a:solidFill>
                  <a:srgbClr val="7030A0"/>
                </a:solidFill>
              </a:rPr>
              <a:t>weight(kg) </a:t>
            </a:r>
            <a:r>
              <a:rPr lang="en-US" sz="3000" dirty="0"/>
              <a:t>and each datapoint is classified as </a:t>
            </a:r>
            <a:r>
              <a:rPr lang="en-US" sz="3000" b="1" dirty="0">
                <a:solidFill>
                  <a:srgbClr val="0070C0"/>
                </a:solidFill>
              </a:rPr>
              <a:t>Normal</a:t>
            </a:r>
            <a:r>
              <a:rPr lang="en-US" sz="3000" dirty="0"/>
              <a:t> or </a:t>
            </a:r>
            <a:r>
              <a:rPr lang="en-US" sz="3000" b="1" dirty="0">
                <a:solidFill>
                  <a:srgbClr val="FF0000"/>
                </a:solidFill>
              </a:rPr>
              <a:t>Underweight</a:t>
            </a:r>
          </a:p>
        </p:txBody>
      </p:sp>
    </p:spTree>
    <p:extLst>
      <p:ext uri="{BB962C8B-B14F-4D97-AF65-F5344CB8AC3E}">
        <p14:creationId xmlns:p14="http://schemas.microsoft.com/office/powerpoint/2010/main" val="21394523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>
                <a:solidFill>
                  <a:schemeClr val="tx1"/>
                </a:solidFill>
              </a:rPr>
              <a:t>CCMACLRL</a:t>
            </a:r>
            <a:endParaRPr lang="en-PH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How does the KNN Algorithm work?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54CCC8-1C59-5EC6-ACEC-F53E9F27EA54}"/>
              </a:ext>
            </a:extLst>
          </p:cNvPr>
          <p:cNvSpPr txBox="1"/>
          <p:nvPr/>
        </p:nvSpPr>
        <p:spPr>
          <a:xfrm>
            <a:off x="459205" y="1868363"/>
            <a:ext cx="4644136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Assuming we do not know how to calculate the </a:t>
            </a:r>
            <a:r>
              <a:rPr lang="en-US" sz="3000" b="1" dirty="0">
                <a:solidFill>
                  <a:srgbClr val="7030A0"/>
                </a:solidFill>
              </a:rPr>
              <a:t>body mass index (BMI)</a:t>
            </a:r>
            <a:r>
              <a:rPr lang="en-US" sz="3000" dirty="0">
                <a:solidFill>
                  <a:srgbClr val="7030A0"/>
                </a:solidFill>
              </a:rPr>
              <a:t>, </a:t>
            </a:r>
            <a:r>
              <a:rPr lang="en-US" sz="3000" dirty="0"/>
              <a:t>we need to classify this unseen data as </a:t>
            </a:r>
            <a:r>
              <a:rPr lang="en-US" sz="3000" b="1" dirty="0">
                <a:solidFill>
                  <a:srgbClr val="0070C0"/>
                </a:solidFill>
              </a:rPr>
              <a:t>Normal</a:t>
            </a:r>
            <a:r>
              <a:rPr lang="en-US" sz="3000" dirty="0"/>
              <a:t> or </a:t>
            </a:r>
            <a:r>
              <a:rPr lang="en-US" sz="3000" b="1" dirty="0">
                <a:solidFill>
                  <a:srgbClr val="FF0000"/>
                </a:solidFill>
              </a:rPr>
              <a:t>Underweight</a:t>
            </a:r>
            <a:r>
              <a:rPr lang="en-US" sz="3000" dirty="0"/>
              <a:t> </a:t>
            </a:r>
            <a:endParaRPr lang="en-US" sz="3000" b="1" dirty="0">
              <a:solidFill>
                <a:srgbClr val="FF00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EA36F12-D3F7-C7E4-5894-68ECD2BFAC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4222" y="2348915"/>
            <a:ext cx="5740400" cy="124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1099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>
                <a:solidFill>
                  <a:schemeClr val="tx1"/>
                </a:solidFill>
              </a:rPr>
              <a:t>CCMACLRL</a:t>
            </a:r>
            <a:endParaRPr lang="en-PH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How does the KNN Algorithm work?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54CCC8-1C59-5EC6-ACEC-F53E9F27EA54}"/>
              </a:ext>
            </a:extLst>
          </p:cNvPr>
          <p:cNvSpPr txBox="1"/>
          <p:nvPr/>
        </p:nvSpPr>
        <p:spPr>
          <a:xfrm>
            <a:off x="459205" y="1868363"/>
            <a:ext cx="464413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KNN finds the nearest neighbor by calculating the </a:t>
            </a:r>
            <a:r>
              <a:rPr lang="en-US" sz="3000" b="1" dirty="0">
                <a:solidFill>
                  <a:srgbClr val="0070C0"/>
                </a:solidFill>
              </a:rPr>
              <a:t>Euclidean distance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EA36F12-D3F7-C7E4-5894-68ECD2BFAC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4222" y="2348915"/>
            <a:ext cx="5740400" cy="124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7486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>
                <a:solidFill>
                  <a:schemeClr val="tx1"/>
                </a:solidFill>
              </a:rPr>
              <a:t>CCMACLRL</a:t>
            </a:r>
            <a:endParaRPr lang="en-PH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How does the KNN Algorithm work?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54CCC8-1C59-5EC6-ACEC-F53E9F27EA54}"/>
              </a:ext>
            </a:extLst>
          </p:cNvPr>
          <p:cNvSpPr txBox="1"/>
          <p:nvPr/>
        </p:nvSpPr>
        <p:spPr>
          <a:xfrm>
            <a:off x="1352008" y="1375823"/>
            <a:ext cx="958372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According to the </a:t>
            </a:r>
            <a:r>
              <a:rPr lang="en-US" sz="3000" b="1" dirty="0">
                <a:solidFill>
                  <a:srgbClr val="7030A0"/>
                </a:solidFill>
              </a:rPr>
              <a:t>Euclidean distance formula</a:t>
            </a:r>
            <a:r>
              <a:rPr lang="en-US" sz="3000" dirty="0"/>
              <a:t>, the distance between two points is given by:</a:t>
            </a:r>
            <a:endParaRPr lang="en-US" sz="3000" b="1" dirty="0">
              <a:solidFill>
                <a:srgbClr val="0070C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1F9695-76B1-105A-370B-A4DA40CFF4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8618" y="2391486"/>
            <a:ext cx="6914764" cy="3677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0075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5501E420-62DC-48E7-7F66-04BCB3BEF48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40712967"/>
              </p:ext>
            </p:extLst>
          </p:nvPr>
        </p:nvGraphicFramePr>
        <p:xfrm>
          <a:off x="940634" y="146838"/>
          <a:ext cx="10310731" cy="61280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144D3DC-24A3-7161-5FF2-64598DFAC5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/>
              <a:t>CCMACLRL</a:t>
            </a:r>
          </a:p>
        </p:txBody>
      </p:sp>
    </p:spTree>
    <p:extLst>
      <p:ext uri="{BB962C8B-B14F-4D97-AF65-F5344CB8AC3E}">
        <p14:creationId xmlns:p14="http://schemas.microsoft.com/office/powerpoint/2010/main" val="2997973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>
                <a:solidFill>
                  <a:schemeClr val="tx1"/>
                </a:solidFill>
              </a:rPr>
              <a:t>CCMACLRL</a:t>
            </a:r>
            <a:endParaRPr lang="en-P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B6A272-448D-0EF4-5839-A6B4ADFF40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792" y="437442"/>
            <a:ext cx="9920416" cy="5527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5139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5501E420-62DC-48E7-7F66-04BCB3BEF48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54857673"/>
              </p:ext>
            </p:extLst>
          </p:nvPr>
        </p:nvGraphicFramePr>
        <p:xfrm>
          <a:off x="2126884" y="519830"/>
          <a:ext cx="7938231" cy="47905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C69B82D-7C4C-6E1E-83E6-195678B0ED8F}"/>
              </a:ext>
            </a:extLst>
          </p:cNvPr>
          <p:cNvCxnSpPr>
            <a:cxnSpLocks/>
          </p:cNvCxnSpPr>
          <p:nvPr/>
        </p:nvCxnSpPr>
        <p:spPr>
          <a:xfrm flipV="1">
            <a:off x="2968668" y="3093929"/>
            <a:ext cx="2229633" cy="488515"/>
          </a:xfrm>
          <a:prstGeom prst="line">
            <a:avLst/>
          </a:prstGeom>
          <a:ln w="38100" cap="flat" cmpd="sng" algn="ctr">
            <a:solidFill>
              <a:srgbClr val="FF0000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9414009-C38F-C1F3-B74C-744BC834CE93}"/>
              </a:ext>
            </a:extLst>
          </p:cNvPr>
          <p:cNvSpPr txBox="1"/>
          <p:nvPr/>
        </p:nvSpPr>
        <p:spPr>
          <a:xfrm>
            <a:off x="2818356" y="5413228"/>
            <a:ext cx="701457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 err="1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dist</a:t>
            </a:r>
            <a:r>
              <a:rPr lang="en-US" sz="3000" b="1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(d1) </a:t>
            </a:r>
            <a:r>
              <a:rPr lang="en-US" sz="3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= </a:t>
            </a:r>
            <a:r>
              <a:rPr lang="en-PH" sz="3000" b="1" i="0" dirty="0"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√ (170-167)</a:t>
            </a:r>
            <a:r>
              <a:rPr lang="en-PH" sz="3000" b="1" i="0" baseline="30000" dirty="0"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  <a:r>
              <a:rPr lang="en-PH" sz="3000" b="1" i="0" dirty="0"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- (57-51)</a:t>
            </a:r>
            <a:r>
              <a:rPr lang="en-PH" sz="3000" b="1" i="0" baseline="30000" dirty="0"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2 </a:t>
            </a:r>
            <a:r>
              <a:rPr lang="en-PH" sz="3000" b="1" i="0" dirty="0"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PH" sz="3000" b="1" i="0" baseline="30000" dirty="0"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   </a:t>
            </a:r>
            <a:endParaRPr lang="en-PH" sz="3000" b="1" i="0" dirty="0">
              <a:effectLst/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US" sz="3000" b="1" dirty="0" err="1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dist</a:t>
            </a:r>
            <a:r>
              <a:rPr lang="en-US" sz="3000" b="1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(d1)</a:t>
            </a:r>
            <a:r>
              <a:rPr lang="en-PH" sz="3000" b="1" baseline="30000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PH" sz="3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=</a:t>
            </a:r>
            <a:r>
              <a:rPr lang="en-PH" sz="3000" b="1" baseline="300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PH" sz="3000" b="1" i="0" dirty="0"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6.7</a:t>
            </a:r>
            <a:endParaRPr lang="en-PH" sz="3000" b="1" i="0" baseline="30000" dirty="0">
              <a:effectLst/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PH" sz="3000" b="1" i="0" dirty="0">
                <a:solidFill>
                  <a:srgbClr val="E8EAED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 </a:t>
            </a:r>
            <a:r>
              <a:rPr lang="en-US" sz="3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endParaRPr lang="en-PH" sz="30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371769-E27C-9F16-FC11-C7E1C0E4E91A}"/>
              </a:ext>
            </a:extLst>
          </p:cNvPr>
          <p:cNvSpPr txBox="1"/>
          <p:nvPr/>
        </p:nvSpPr>
        <p:spPr>
          <a:xfrm>
            <a:off x="3975066" y="3316005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d1</a:t>
            </a:r>
            <a:endParaRPr lang="en-PH" b="1" dirty="0">
              <a:solidFill>
                <a:srgbClr val="FF0000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83450A2-78B6-3693-2326-CBC9045DBA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/>
              <a:t>CCMACLRL</a:t>
            </a:r>
          </a:p>
        </p:txBody>
      </p:sp>
    </p:spTree>
    <p:extLst>
      <p:ext uri="{BB962C8B-B14F-4D97-AF65-F5344CB8AC3E}">
        <p14:creationId xmlns:p14="http://schemas.microsoft.com/office/powerpoint/2010/main" val="2556062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5501E420-62DC-48E7-7F66-04BCB3BEF48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74641973"/>
              </p:ext>
            </p:extLst>
          </p:nvPr>
        </p:nvGraphicFramePr>
        <p:xfrm>
          <a:off x="2126884" y="519830"/>
          <a:ext cx="7938231" cy="47905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C69B82D-7C4C-6E1E-83E6-195678B0ED8F}"/>
              </a:ext>
            </a:extLst>
          </p:cNvPr>
          <p:cNvCxnSpPr>
            <a:cxnSpLocks/>
          </p:cNvCxnSpPr>
          <p:nvPr/>
        </p:nvCxnSpPr>
        <p:spPr>
          <a:xfrm flipV="1">
            <a:off x="2974932" y="3093929"/>
            <a:ext cx="2223369" cy="463463"/>
          </a:xfrm>
          <a:prstGeom prst="line">
            <a:avLst/>
          </a:prstGeom>
          <a:ln w="38100" cap="flat" cmpd="sng" algn="ctr">
            <a:solidFill>
              <a:srgbClr val="FF0000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9414009-C38F-C1F3-B74C-744BC834CE93}"/>
              </a:ext>
            </a:extLst>
          </p:cNvPr>
          <p:cNvSpPr txBox="1"/>
          <p:nvPr/>
        </p:nvSpPr>
        <p:spPr>
          <a:xfrm>
            <a:off x="2818356" y="5413228"/>
            <a:ext cx="701457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 err="1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dist</a:t>
            </a:r>
            <a:r>
              <a:rPr lang="en-US" sz="3000" b="1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(d2) </a:t>
            </a:r>
            <a:r>
              <a:rPr lang="en-US" sz="3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= </a:t>
            </a:r>
            <a:r>
              <a:rPr lang="en-PH" sz="3000" b="1" i="0" dirty="0"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√ (170-182)</a:t>
            </a:r>
            <a:r>
              <a:rPr lang="en-PH" sz="3000" b="1" i="0" baseline="30000" dirty="0"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  <a:r>
              <a:rPr lang="en-PH" sz="3000" b="1" i="0" dirty="0"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- (57-62)</a:t>
            </a:r>
            <a:r>
              <a:rPr lang="en-PH" sz="3000" b="1" i="0" baseline="30000" dirty="0"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2 </a:t>
            </a:r>
            <a:r>
              <a:rPr lang="en-PH" sz="3000" b="1" i="0" dirty="0"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PH" sz="3000" b="1" i="0" baseline="30000" dirty="0"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   </a:t>
            </a:r>
            <a:endParaRPr lang="en-PH" sz="3000" b="1" i="0" dirty="0">
              <a:effectLst/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US" sz="3000" b="1" dirty="0" err="1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dist</a:t>
            </a:r>
            <a:r>
              <a:rPr lang="en-US" sz="3000" b="1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(d2)</a:t>
            </a:r>
            <a:r>
              <a:rPr lang="en-PH" sz="3000" b="1" baseline="30000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PH" sz="3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=</a:t>
            </a:r>
            <a:r>
              <a:rPr lang="en-PH" sz="3000" b="1" baseline="300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PH" sz="3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13</a:t>
            </a:r>
            <a:endParaRPr lang="en-PH" sz="3000" b="1" i="0" dirty="0">
              <a:effectLst/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PH" sz="3000" b="1" i="0" dirty="0">
                <a:solidFill>
                  <a:srgbClr val="E8EAED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 </a:t>
            </a:r>
            <a:r>
              <a:rPr lang="en-US" sz="3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endParaRPr lang="en-PH" sz="30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371769-E27C-9F16-FC11-C7E1C0E4E91A}"/>
              </a:ext>
            </a:extLst>
          </p:cNvPr>
          <p:cNvSpPr txBox="1"/>
          <p:nvPr/>
        </p:nvSpPr>
        <p:spPr>
          <a:xfrm>
            <a:off x="4000119" y="3319397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d1</a:t>
            </a:r>
            <a:endParaRPr lang="en-PH" b="1" dirty="0">
              <a:solidFill>
                <a:srgbClr val="FF0000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33BB4C9-344E-81D9-0D85-5BBCCD638B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/>
              <a:t>CCMACLRL</a:t>
            </a:r>
          </a:p>
        </p:txBody>
      </p:sp>
    </p:spTree>
    <p:extLst>
      <p:ext uri="{BB962C8B-B14F-4D97-AF65-F5344CB8AC3E}">
        <p14:creationId xmlns:p14="http://schemas.microsoft.com/office/powerpoint/2010/main" val="22615386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5501E420-62DC-48E7-7F66-04BCB3BEF48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201850"/>
              </p:ext>
            </p:extLst>
          </p:nvPr>
        </p:nvGraphicFramePr>
        <p:xfrm>
          <a:off x="2126884" y="519830"/>
          <a:ext cx="7938231" cy="47905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C69B82D-7C4C-6E1E-83E6-195678B0ED8F}"/>
              </a:ext>
            </a:extLst>
          </p:cNvPr>
          <p:cNvCxnSpPr>
            <a:cxnSpLocks/>
          </p:cNvCxnSpPr>
          <p:nvPr/>
        </p:nvCxnSpPr>
        <p:spPr>
          <a:xfrm flipV="1">
            <a:off x="2949879" y="3093929"/>
            <a:ext cx="2248422" cy="463463"/>
          </a:xfrm>
          <a:prstGeom prst="line">
            <a:avLst/>
          </a:prstGeom>
          <a:ln w="38100" cap="flat" cmpd="sng" algn="ctr">
            <a:solidFill>
              <a:srgbClr val="FF0000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9414009-C38F-C1F3-B74C-744BC834CE93}"/>
              </a:ext>
            </a:extLst>
          </p:cNvPr>
          <p:cNvSpPr txBox="1"/>
          <p:nvPr/>
        </p:nvSpPr>
        <p:spPr>
          <a:xfrm>
            <a:off x="2818356" y="5413228"/>
            <a:ext cx="701457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 err="1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dist</a:t>
            </a:r>
            <a:r>
              <a:rPr lang="en-US" sz="3000" b="1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(d3) </a:t>
            </a:r>
            <a:r>
              <a:rPr lang="en-US" sz="3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= </a:t>
            </a:r>
            <a:r>
              <a:rPr lang="en-PH" sz="3000" b="1" i="0" dirty="0"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√ (170-176)</a:t>
            </a:r>
            <a:r>
              <a:rPr lang="en-PH" sz="3000" b="1" i="0" baseline="30000" dirty="0"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  <a:r>
              <a:rPr lang="en-PH" sz="3000" b="1" i="0" dirty="0"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- (57-69)</a:t>
            </a:r>
            <a:r>
              <a:rPr lang="en-PH" sz="3000" b="1" i="0" baseline="30000" dirty="0"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2 </a:t>
            </a:r>
            <a:r>
              <a:rPr lang="en-PH" sz="3000" b="1" i="0" dirty="0"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PH" sz="3000" b="1" i="0" baseline="30000" dirty="0"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   </a:t>
            </a:r>
            <a:endParaRPr lang="en-PH" sz="3000" b="1" i="0" dirty="0">
              <a:effectLst/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US" sz="3000" b="1" dirty="0" err="1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dist</a:t>
            </a:r>
            <a:r>
              <a:rPr lang="en-US" sz="3000" b="1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(d3)</a:t>
            </a:r>
            <a:r>
              <a:rPr lang="en-PH" sz="3000" b="1" baseline="30000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PH" sz="3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=</a:t>
            </a:r>
            <a:r>
              <a:rPr lang="en-PH" sz="3000" b="1" baseline="300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PH" sz="3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13.4</a:t>
            </a:r>
            <a:endParaRPr lang="en-PH" sz="3000" b="1" i="0" dirty="0">
              <a:effectLst/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PH" sz="3000" b="1" i="0" dirty="0">
                <a:solidFill>
                  <a:srgbClr val="E8EAED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 </a:t>
            </a:r>
            <a:r>
              <a:rPr lang="en-US" sz="3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endParaRPr lang="en-PH" sz="30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371769-E27C-9F16-FC11-C7E1C0E4E91A}"/>
              </a:ext>
            </a:extLst>
          </p:cNvPr>
          <p:cNvSpPr txBox="1"/>
          <p:nvPr/>
        </p:nvSpPr>
        <p:spPr>
          <a:xfrm>
            <a:off x="4620157" y="3106455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d1</a:t>
            </a:r>
            <a:endParaRPr lang="en-PH" b="1" dirty="0">
              <a:solidFill>
                <a:srgbClr val="FF0000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0DFFB9A-C0E6-2B75-8C48-A037E9F18A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/>
              <a:t>CCMACLRL</a:t>
            </a:r>
          </a:p>
        </p:txBody>
      </p:sp>
    </p:spTree>
    <p:extLst>
      <p:ext uri="{BB962C8B-B14F-4D97-AF65-F5344CB8AC3E}">
        <p14:creationId xmlns:p14="http://schemas.microsoft.com/office/powerpoint/2010/main" val="30437789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5501E420-62DC-48E7-7F66-04BCB3BEF48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71808283"/>
              </p:ext>
            </p:extLst>
          </p:nvPr>
        </p:nvGraphicFramePr>
        <p:xfrm>
          <a:off x="219119" y="237248"/>
          <a:ext cx="7938231" cy="47905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C69B82D-7C4C-6E1E-83E6-195678B0ED8F}"/>
              </a:ext>
            </a:extLst>
          </p:cNvPr>
          <p:cNvCxnSpPr>
            <a:cxnSpLocks/>
          </p:cNvCxnSpPr>
          <p:nvPr/>
        </p:nvCxnSpPr>
        <p:spPr>
          <a:xfrm flipV="1">
            <a:off x="1064712" y="2818356"/>
            <a:ext cx="2198318" cy="463463"/>
          </a:xfrm>
          <a:prstGeom prst="line">
            <a:avLst/>
          </a:prstGeom>
          <a:ln w="38100" cap="flat" cmpd="sng" algn="ctr">
            <a:solidFill>
              <a:srgbClr val="FF0000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5371769-E27C-9F16-FC11-C7E1C0E4E91A}"/>
              </a:ext>
            </a:extLst>
          </p:cNvPr>
          <p:cNvSpPr txBox="1"/>
          <p:nvPr/>
        </p:nvSpPr>
        <p:spPr>
          <a:xfrm>
            <a:off x="1952114" y="3064802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d1</a:t>
            </a:r>
            <a:endParaRPr lang="en-PH" b="1" dirty="0">
              <a:solidFill>
                <a:srgbClr val="FF00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D8857C1-84A2-50BB-8E7A-6F0730382AEC}"/>
              </a:ext>
            </a:extLst>
          </p:cNvPr>
          <p:cNvSpPr txBox="1"/>
          <p:nvPr/>
        </p:nvSpPr>
        <p:spPr>
          <a:xfrm>
            <a:off x="8113334" y="2996427"/>
            <a:ext cx="392454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dist</a:t>
            </a:r>
            <a:r>
              <a:rPr lang="en-US" sz="2000" b="1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(d2) </a:t>
            </a:r>
            <a:r>
              <a:rPr lang="en-US" sz="2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= </a:t>
            </a:r>
            <a:r>
              <a:rPr lang="en-PH" sz="2000" b="1" i="0" dirty="0"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√ (170-182)</a:t>
            </a:r>
            <a:r>
              <a:rPr lang="en-PH" sz="2000" b="1" i="0" baseline="30000" dirty="0"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  <a:r>
              <a:rPr lang="en-PH" sz="2000" b="1" i="0" dirty="0"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- (57-62)</a:t>
            </a:r>
            <a:r>
              <a:rPr lang="en-PH" sz="2000" b="1" i="0" baseline="30000" dirty="0"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2 </a:t>
            </a:r>
            <a:r>
              <a:rPr lang="en-PH" sz="2000" b="1" i="0" dirty="0"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PH" sz="2000" b="1" i="0" baseline="30000" dirty="0"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   </a:t>
            </a:r>
            <a:endParaRPr lang="en-PH" sz="2000" b="1" i="0" dirty="0">
              <a:effectLst/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US" sz="2000" b="1" dirty="0" err="1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dist</a:t>
            </a:r>
            <a:r>
              <a:rPr lang="en-US" sz="2000" b="1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(d2)</a:t>
            </a:r>
            <a:r>
              <a:rPr lang="en-PH" sz="2000" b="1" baseline="30000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PH" sz="2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=</a:t>
            </a:r>
            <a:r>
              <a:rPr lang="en-PH" sz="2000" b="1" baseline="300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PH" sz="2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13</a:t>
            </a:r>
            <a:endParaRPr lang="en-PH" sz="2000" b="1" i="0" dirty="0">
              <a:effectLst/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PH" sz="2000" b="1" i="0" dirty="0">
                <a:solidFill>
                  <a:srgbClr val="E8EAED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 </a:t>
            </a:r>
            <a:r>
              <a:rPr lang="en-US" sz="2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endParaRPr lang="en-PH" sz="20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309D75-9A83-39D8-BCB6-18497E6FF79B}"/>
              </a:ext>
            </a:extLst>
          </p:cNvPr>
          <p:cNvSpPr txBox="1"/>
          <p:nvPr/>
        </p:nvSpPr>
        <p:spPr>
          <a:xfrm>
            <a:off x="8223338" y="1610799"/>
            <a:ext cx="392454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dist</a:t>
            </a:r>
            <a:r>
              <a:rPr lang="en-US" sz="2000" b="1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(d1) </a:t>
            </a:r>
            <a:r>
              <a:rPr lang="en-US" sz="2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= </a:t>
            </a:r>
            <a:r>
              <a:rPr lang="en-PH" sz="2000" b="1" i="0" dirty="0"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√ (170-167)</a:t>
            </a:r>
            <a:r>
              <a:rPr lang="en-PH" sz="2000" b="1" i="0" baseline="30000" dirty="0"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  <a:r>
              <a:rPr lang="en-PH" sz="2000" b="1" i="0" dirty="0"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- (57-51)</a:t>
            </a:r>
            <a:r>
              <a:rPr lang="en-PH" sz="2000" b="1" i="0" baseline="30000" dirty="0"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2 </a:t>
            </a:r>
            <a:r>
              <a:rPr lang="en-PH" sz="2000" b="1" i="0" dirty="0"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PH" sz="2000" b="1" i="0" baseline="30000" dirty="0"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   </a:t>
            </a:r>
            <a:endParaRPr lang="en-PH" sz="2000" b="1" i="0" dirty="0">
              <a:effectLst/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US" sz="2000" b="1" dirty="0" err="1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dist</a:t>
            </a:r>
            <a:r>
              <a:rPr lang="en-US" sz="2000" b="1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(d1)</a:t>
            </a:r>
            <a:r>
              <a:rPr lang="en-PH" sz="2000" b="1" baseline="30000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PH" sz="2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=</a:t>
            </a:r>
            <a:r>
              <a:rPr lang="en-PH" sz="2000" b="1" baseline="300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PH" sz="2000" b="1" i="0" dirty="0"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6.7</a:t>
            </a:r>
            <a:endParaRPr lang="en-PH" sz="2000" b="1" i="0" baseline="30000" dirty="0">
              <a:effectLst/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PH" sz="2000" b="1" i="0" dirty="0">
                <a:solidFill>
                  <a:srgbClr val="E8EAED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 </a:t>
            </a:r>
            <a:r>
              <a:rPr lang="en-US" sz="2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endParaRPr lang="en-PH" sz="20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9BEE13-8598-7F97-5ECE-C4A368C967C7}"/>
              </a:ext>
            </a:extLst>
          </p:cNvPr>
          <p:cNvSpPr txBox="1"/>
          <p:nvPr/>
        </p:nvSpPr>
        <p:spPr>
          <a:xfrm>
            <a:off x="8223338" y="4231538"/>
            <a:ext cx="38805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dist</a:t>
            </a:r>
            <a:r>
              <a:rPr lang="en-US" sz="2000" b="1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(d3) </a:t>
            </a:r>
            <a:r>
              <a:rPr lang="en-US" sz="2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= </a:t>
            </a:r>
            <a:r>
              <a:rPr lang="en-PH" sz="2000" b="1" i="0" dirty="0"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√ (170-176)</a:t>
            </a:r>
            <a:r>
              <a:rPr lang="en-PH" sz="2000" b="1" i="0" baseline="30000" dirty="0"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  <a:r>
              <a:rPr lang="en-PH" sz="2000" b="1" i="0" dirty="0"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- (57-69)</a:t>
            </a:r>
            <a:r>
              <a:rPr lang="en-PH" sz="2000" b="1" i="0" baseline="30000" dirty="0"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2 </a:t>
            </a:r>
            <a:r>
              <a:rPr lang="en-PH" sz="2000" b="1" i="0" dirty="0"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PH" sz="2000" b="1" i="0" baseline="30000" dirty="0"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   </a:t>
            </a:r>
            <a:endParaRPr lang="en-PH" sz="2000" b="1" i="0" dirty="0">
              <a:effectLst/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US" sz="2000" b="1" dirty="0" err="1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dist</a:t>
            </a:r>
            <a:r>
              <a:rPr lang="en-US" sz="2000" b="1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(d3)</a:t>
            </a:r>
            <a:r>
              <a:rPr lang="en-PH" sz="2000" b="1" baseline="30000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PH" sz="2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=</a:t>
            </a:r>
            <a:r>
              <a:rPr lang="en-PH" sz="2000" b="1" baseline="300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PH" sz="2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13.4</a:t>
            </a:r>
            <a:endParaRPr lang="en-PH" sz="2000" b="1" i="0" dirty="0">
              <a:effectLst/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PH" sz="2000" b="1" i="0" dirty="0">
                <a:solidFill>
                  <a:srgbClr val="E8EAED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 </a:t>
            </a:r>
            <a:r>
              <a:rPr lang="en-US" sz="2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endParaRPr lang="en-PH" sz="20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FEA020-3CE8-A999-326C-1D64BEFD9AD2}"/>
              </a:ext>
            </a:extLst>
          </p:cNvPr>
          <p:cNvSpPr txBox="1"/>
          <p:nvPr/>
        </p:nvSpPr>
        <p:spPr>
          <a:xfrm>
            <a:off x="8223338" y="1264919"/>
            <a:ext cx="6764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D1:</a:t>
            </a:r>
            <a:endParaRPr lang="en-PH" sz="24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A844CB-D740-FEDF-BFF1-DB8F57D3F724}"/>
              </a:ext>
            </a:extLst>
          </p:cNvPr>
          <p:cNvSpPr txBox="1"/>
          <p:nvPr/>
        </p:nvSpPr>
        <p:spPr>
          <a:xfrm>
            <a:off x="8223338" y="2627095"/>
            <a:ext cx="7327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D2:</a:t>
            </a:r>
            <a:endParaRPr lang="en-PH" sz="24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9A4B36-EED2-AB5D-7FA4-70B4F630F48C}"/>
              </a:ext>
            </a:extLst>
          </p:cNvPr>
          <p:cNvSpPr txBox="1"/>
          <p:nvPr/>
        </p:nvSpPr>
        <p:spPr>
          <a:xfrm>
            <a:off x="8223338" y="3881373"/>
            <a:ext cx="6764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D3:</a:t>
            </a:r>
            <a:endParaRPr lang="en-PH" sz="2400" b="1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36833367-DCF5-748B-6209-7CA6B499A3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/>
              <a:t>CCMACLRL</a:t>
            </a:r>
          </a:p>
        </p:txBody>
      </p:sp>
    </p:spTree>
    <p:extLst>
      <p:ext uri="{BB962C8B-B14F-4D97-AF65-F5344CB8AC3E}">
        <p14:creationId xmlns:p14="http://schemas.microsoft.com/office/powerpoint/2010/main" val="19097444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>
                <a:solidFill>
                  <a:schemeClr val="tx1"/>
                </a:solidFill>
              </a:rPr>
              <a:t>CCMACLRL</a:t>
            </a:r>
            <a:endParaRPr lang="en-PH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0619081-4A26-F8DE-23D8-2EA167A5BC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8821" y="1335549"/>
            <a:ext cx="6166364" cy="36546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C051CC9-4FD9-410D-7F78-357A2434D827}"/>
              </a:ext>
            </a:extLst>
          </p:cNvPr>
          <p:cNvSpPr txBox="1"/>
          <p:nvPr/>
        </p:nvSpPr>
        <p:spPr>
          <a:xfrm>
            <a:off x="459205" y="1335549"/>
            <a:ext cx="464413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In this table, we calculated the </a:t>
            </a:r>
            <a:r>
              <a:rPr lang="en-US" sz="3000" b="1" dirty="0">
                <a:solidFill>
                  <a:srgbClr val="7030A0"/>
                </a:solidFill>
              </a:rPr>
              <a:t>Euclidean distance </a:t>
            </a:r>
            <a:r>
              <a:rPr lang="en-US" sz="3000" dirty="0"/>
              <a:t>of unknown datapoints from all the points.</a:t>
            </a:r>
            <a:endParaRPr lang="en-US" sz="3000" b="1" dirty="0">
              <a:solidFill>
                <a:srgbClr val="0070C0"/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664611A-54B9-FF6A-29EF-4B0701148F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265449"/>
            <a:ext cx="11273589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How does the KNN Algorithm work?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EF91065-A430-A4BF-9C69-2CB9BC56C539}"/>
              </a:ext>
            </a:extLst>
          </p:cNvPr>
          <p:cNvSpPr txBox="1"/>
          <p:nvPr/>
        </p:nvSpPr>
        <p:spPr>
          <a:xfrm>
            <a:off x="459205" y="3866917"/>
            <a:ext cx="464413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Where (x1, y1) = (51, 170)</a:t>
            </a:r>
          </a:p>
        </p:txBody>
      </p:sp>
    </p:spTree>
    <p:extLst>
      <p:ext uri="{BB962C8B-B14F-4D97-AF65-F5344CB8AC3E}">
        <p14:creationId xmlns:p14="http://schemas.microsoft.com/office/powerpoint/2010/main" val="19995053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>
                <a:solidFill>
                  <a:schemeClr val="tx1"/>
                </a:solidFill>
              </a:rPr>
              <a:t>CCMACLRL</a:t>
            </a:r>
            <a:endParaRPr lang="en-PH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664611A-54B9-FF6A-29EF-4B0701148F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265449"/>
            <a:ext cx="11273589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How does the KNN Algorithm work?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3161F9-8714-4F6C-0ABE-50AF71B5B7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8948" y="1479550"/>
            <a:ext cx="6362700" cy="38989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6E93793-C588-E3DC-47D3-B858FE64CEA4}"/>
              </a:ext>
            </a:extLst>
          </p:cNvPr>
          <p:cNvSpPr txBox="1"/>
          <p:nvPr/>
        </p:nvSpPr>
        <p:spPr>
          <a:xfrm>
            <a:off x="459205" y="1479550"/>
            <a:ext cx="46441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Let us calculate the nearest neighbor at </a:t>
            </a:r>
            <a:r>
              <a:rPr lang="en-US" sz="3000" b="1" dirty="0">
                <a:solidFill>
                  <a:srgbClr val="00B050"/>
                </a:solidFill>
              </a:rPr>
              <a:t>k=3</a:t>
            </a:r>
          </a:p>
        </p:txBody>
      </p:sp>
    </p:spTree>
    <p:extLst>
      <p:ext uri="{BB962C8B-B14F-4D97-AF65-F5344CB8AC3E}">
        <p14:creationId xmlns:p14="http://schemas.microsoft.com/office/powerpoint/2010/main" val="5724106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>
                <a:solidFill>
                  <a:schemeClr val="tx1"/>
                </a:solidFill>
              </a:rPr>
              <a:t>CCMACLRL</a:t>
            </a:r>
            <a:endParaRPr lang="en-PH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664611A-54B9-FF6A-29EF-4B0701148F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265449"/>
            <a:ext cx="11273589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How does the KNN Algorithm work?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3161F9-8714-4F6C-0ABE-50AF71B5B7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8948" y="1479550"/>
            <a:ext cx="6362700" cy="38989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6E93793-C588-E3DC-47D3-B858FE64CEA4}"/>
              </a:ext>
            </a:extLst>
          </p:cNvPr>
          <p:cNvSpPr txBox="1"/>
          <p:nvPr/>
        </p:nvSpPr>
        <p:spPr>
          <a:xfrm>
            <a:off x="459205" y="1479550"/>
            <a:ext cx="46441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Let us calculate the nearest neighbor at </a:t>
            </a:r>
            <a:r>
              <a:rPr lang="en-US" sz="3000" b="1" dirty="0">
                <a:solidFill>
                  <a:srgbClr val="00B050"/>
                </a:solidFill>
              </a:rPr>
              <a:t>k=3</a:t>
            </a:r>
          </a:p>
        </p:txBody>
      </p:sp>
    </p:spTree>
    <p:extLst>
      <p:ext uri="{BB962C8B-B14F-4D97-AF65-F5344CB8AC3E}">
        <p14:creationId xmlns:p14="http://schemas.microsoft.com/office/powerpoint/2010/main" val="331377242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>
                <a:solidFill>
                  <a:schemeClr val="tx1"/>
                </a:solidFill>
              </a:rPr>
              <a:t>CCMACLRL</a:t>
            </a:r>
            <a:endParaRPr lang="en-PH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664611A-54B9-FF6A-29EF-4B0701148F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265449"/>
            <a:ext cx="11273589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How does the KNN Algorithm work?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6E93793-C588-E3DC-47D3-B858FE64CEA4}"/>
              </a:ext>
            </a:extLst>
          </p:cNvPr>
          <p:cNvSpPr txBox="1"/>
          <p:nvPr/>
        </p:nvSpPr>
        <p:spPr>
          <a:xfrm>
            <a:off x="459205" y="1479550"/>
            <a:ext cx="464413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The majority of its neighbors are </a:t>
            </a:r>
            <a:r>
              <a:rPr lang="en-US" sz="3000" b="1" dirty="0">
                <a:solidFill>
                  <a:srgbClr val="7030A0"/>
                </a:solidFill>
              </a:rPr>
              <a:t>”Normal”</a:t>
            </a:r>
            <a:r>
              <a:rPr lang="en-US" sz="3000" b="1" dirty="0"/>
              <a:t>. </a:t>
            </a:r>
            <a:r>
              <a:rPr lang="en-US" sz="3000" dirty="0"/>
              <a:t>Hence, having a weight of </a:t>
            </a:r>
            <a:r>
              <a:rPr lang="en-US" sz="3000" b="1" dirty="0">
                <a:solidFill>
                  <a:srgbClr val="0070C0"/>
                </a:solidFill>
              </a:rPr>
              <a:t>57 kg </a:t>
            </a:r>
            <a:r>
              <a:rPr lang="en-US" sz="3000" dirty="0"/>
              <a:t>and a height of </a:t>
            </a:r>
            <a:r>
              <a:rPr lang="en-US" sz="3000" b="1" dirty="0">
                <a:solidFill>
                  <a:srgbClr val="0070C0"/>
                </a:solidFill>
              </a:rPr>
              <a:t>170 cm </a:t>
            </a:r>
            <a:r>
              <a:rPr lang="en-US" sz="3000" dirty="0"/>
              <a:t>is </a:t>
            </a:r>
            <a:r>
              <a:rPr lang="en-US" sz="3000" b="1" dirty="0">
                <a:solidFill>
                  <a:srgbClr val="00B050"/>
                </a:solidFill>
              </a:rPr>
              <a:t>Normal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15EFBE2-017E-D7B2-6EA9-4133A1D9E7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9781" y="1415998"/>
            <a:ext cx="5782424" cy="3537293"/>
          </a:xfrm>
          <a:prstGeom prst="rect">
            <a:avLst/>
          </a:prstGeom>
        </p:spPr>
      </p:pic>
      <p:graphicFrame>
        <p:nvGraphicFramePr>
          <p:cNvPr id="10" name="Table 2">
            <a:extLst>
              <a:ext uri="{FF2B5EF4-FFF2-40B4-BE49-F238E27FC236}">
                <a16:creationId xmlns:a16="http://schemas.microsoft.com/office/drawing/2014/main" id="{991E3447-C827-1239-96ED-D5C5CC15EE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3658826"/>
              </p:ext>
            </p:extLst>
          </p:nvPr>
        </p:nvGraphicFramePr>
        <p:xfrm>
          <a:off x="668268" y="4196340"/>
          <a:ext cx="4226010" cy="582701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408670">
                  <a:extLst>
                    <a:ext uri="{9D8B030D-6E8A-4147-A177-3AD203B41FA5}">
                      <a16:colId xmlns:a16="http://schemas.microsoft.com/office/drawing/2014/main" val="2450462042"/>
                    </a:ext>
                  </a:extLst>
                </a:gridCol>
                <a:gridCol w="1408670">
                  <a:extLst>
                    <a:ext uri="{9D8B030D-6E8A-4147-A177-3AD203B41FA5}">
                      <a16:colId xmlns:a16="http://schemas.microsoft.com/office/drawing/2014/main" val="881086324"/>
                    </a:ext>
                  </a:extLst>
                </a:gridCol>
                <a:gridCol w="1408670">
                  <a:extLst>
                    <a:ext uri="{9D8B030D-6E8A-4147-A177-3AD203B41FA5}">
                      <a16:colId xmlns:a16="http://schemas.microsoft.com/office/drawing/2014/main" val="939477831"/>
                    </a:ext>
                  </a:extLst>
                </a:gridCol>
              </a:tblGrid>
              <a:tr h="582701"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57 kg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170 cm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Normal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24103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878626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>
                <a:solidFill>
                  <a:schemeClr val="tx1"/>
                </a:solidFill>
              </a:rPr>
              <a:t>CCMACLRL</a:t>
            </a:r>
            <a:endParaRPr lang="en-PH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E130609-45CA-1C6B-9C6F-9321E6178A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373" y="363557"/>
            <a:ext cx="10157254" cy="5670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4718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>
                <a:solidFill>
                  <a:schemeClr val="tx1"/>
                </a:solidFill>
              </a:rPr>
              <a:t>CCMACLRL</a:t>
            </a:r>
            <a:endParaRPr lang="en-PH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E130609-45CA-1C6B-9C6F-9321E6178A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373" y="363557"/>
            <a:ext cx="10157254" cy="5670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9694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>
                <a:solidFill>
                  <a:schemeClr val="tx1"/>
                </a:solidFill>
              </a:rPr>
              <a:t>CCMACLRL</a:t>
            </a:r>
            <a:endParaRPr lang="en-P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5141A3-2C91-418E-B60E-677BD8178A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2448" y="696526"/>
            <a:ext cx="7687104" cy="5159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8920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>
                <a:solidFill>
                  <a:schemeClr val="tx1"/>
                </a:solidFill>
              </a:rPr>
              <a:t>CCMACLRL</a:t>
            </a:r>
            <a:endParaRPr lang="en-PH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0380C7-0440-ABA4-A1B1-35A817286D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4950" y="841804"/>
            <a:ext cx="6642100" cy="44577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12BA09B-DA03-EF25-A2C3-FA6D7D75BA98}"/>
              </a:ext>
            </a:extLst>
          </p:cNvPr>
          <p:cNvSpPr txBox="1"/>
          <p:nvPr/>
        </p:nvSpPr>
        <p:spPr>
          <a:xfrm>
            <a:off x="155520" y="2915145"/>
            <a:ext cx="2012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Sharpness of Claws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86AF86-EE71-7250-DA0B-1C496795FD76}"/>
              </a:ext>
            </a:extLst>
          </p:cNvPr>
          <p:cNvSpPr txBox="1"/>
          <p:nvPr/>
        </p:nvSpPr>
        <p:spPr>
          <a:xfrm>
            <a:off x="5338934" y="5669056"/>
            <a:ext cx="1534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Length of ears</a:t>
            </a:r>
          </a:p>
        </p:txBody>
      </p:sp>
      <p:sp>
        <p:nvSpPr>
          <p:cNvPr id="15" name="Up Arrow 14">
            <a:extLst>
              <a:ext uri="{FF2B5EF4-FFF2-40B4-BE49-F238E27FC236}">
                <a16:creationId xmlns:a16="http://schemas.microsoft.com/office/drawing/2014/main" id="{3F29309A-6034-E135-E4FA-9A7B4BD38121}"/>
              </a:ext>
            </a:extLst>
          </p:cNvPr>
          <p:cNvSpPr/>
          <p:nvPr/>
        </p:nvSpPr>
        <p:spPr>
          <a:xfrm>
            <a:off x="2167546" y="530567"/>
            <a:ext cx="484632" cy="5138489"/>
          </a:xfrm>
          <a:prstGeom prst="upArrow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Up Arrow 15">
            <a:extLst>
              <a:ext uri="{FF2B5EF4-FFF2-40B4-BE49-F238E27FC236}">
                <a16:creationId xmlns:a16="http://schemas.microsoft.com/office/drawing/2014/main" id="{5B8E36B1-8FC6-5196-A406-1B0B7A881820}"/>
              </a:ext>
            </a:extLst>
          </p:cNvPr>
          <p:cNvSpPr/>
          <p:nvPr/>
        </p:nvSpPr>
        <p:spPr>
          <a:xfrm rot="5400000">
            <a:off x="5699773" y="1887100"/>
            <a:ext cx="484632" cy="7361605"/>
          </a:xfrm>
          <a:prstGeom prst="upArrow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253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>
                <a:solidFill>
                  <a:schemeClr val="tx1"/>
                </a:solidFill>
              </a:rPr>
              <a:t>CCMACLRL</a:t>
            </a:r>
            <a:endParaRPr lang="en-PH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924AAB-B99B-78E5-484D-C5589A86FC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4259" y="521270"/>
            <a:ext cx="9583482" cy="5348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5498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>
                <a:solidFill>
                  <a:schemeClr val="tx1"/>
                </a:solidFill>
              </a:rPr>
              <a:t>CCMACLRL</a:t>
            </a:r>
            <a:endParaRPr lang="en-P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0152C7-3756-BCF0-313A-9AB515F5C9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5900" y="754964"/>
            <a:ext cx="6680200" cy="44831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31D8780-0B28-70ED-4865-64FB5A9C0AD8}"/>
              </a:ext>
            </a:extLst>
          </p:cNvPr>
          <p:cNvSpPr txBox="1"/>
          <p:nvPr/>
        </p:nvSpPr>
        <p:spPr>
          <a:xfrm>
            <a:off x="155520" y="2915145"/>
            <a:ext cx="2012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Sharpness of Claws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A33E76-F3E1-4ADD-60B6-B565A5F377FD}"/>
              </a:ext>
            </a:extLst>
          </p:cNvPr>
          <p:cNvSpPr txBox="1"/>
          <p:nvPr/>
        </p:nvSpPr>
        <p:spPr>
          <a:xfrm>
            <a:off x="5338934" y="5669056"/>
            <a:ext cx="1534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Length of ears</a:t>
            </a:r>
          </a:p>
        </p:txBody>
      </p:sp>
      <p:sp>
        <p:nvSpPr>
          <p:cNvPr id="8" name="Up Arrow 7">
            <a:extLst>
              <a:ext uri="{FF2B5EF4-FFF2-40B4-BE49-F238E27FC236}">
                <a16:creationId xmlns:a16="http://schemas.microsoft.com/office/drawing/2014/main" id="{36853226-5C1F-3DEC-267A-D7246237821D}"/>
              </a:ext>
            </a:extLst>
          </p:cNvPr>
          <p:cNvSpPr/>
          <p:nvPr/>
        </p:nvSpPr>
        <p:spPr>
          <a:xfrm>
            <a:off x="2167546" y="530567"/>
            <a:ext cx="484632" cy="5138489"/>
          </a:xfrm>
          <a:prstGeom prst="upArrow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Up Arrow 8">
            <a:extLst>
              <a:ext uri="{FF2B5EF4-FFF2-40B4-BE49-F238E27FC236}">
                <a16:creationId xmlns:a16="http://schemas.microsoft.com/office/drawing/2014/main" id="{8D474ED0-F83A-E2B1-10DF-E947F1C8D4D3}"/>
              </a:ext>
            </a:extLst>
          </p:cNvPr>
          <p:cNvSpPr/>
          <p:nvPr/>
        </p:nvSpPr>
        <p:spPr>
          <a:xfrm rot="5400000">
            <a:off x="5699773" y="1887100"/>
            <a:ext cx="484632" cy="7361605"/>
          </a:xfrm>
          <a:prstGeom prst="upArrow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0805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188BDCA587B344BBA6CB1A93FAE6998" ma:contentTypeVersion="2" ma:contentTypeDescription="Create a new document." ma:contentTypeScope="" ma:versionID="7a8e4b6720badb2566a0cfeddfaf2856">
  <xsd:schema xmlns:xsd="http://www.w3.org/2001/XMLSchema" xmlns:xs="http://www.w3.org/2001/XMLSchema" xmlns:p="http://schemas.microsoft.com/office/2006/metadata/properties" xmlns:ns2="ba111d12-426d-4af0-bcb6-460e36974645" targetNamespace="http://schemas.microsoft.com/office/2006/metadata/properties" ma:root="true" ma:fieldsID="989b05398519136c88ba0a8d54e3c3da" ns2:_="">
    <xsd:import namespace="ba111d12-426d-4af0-bcb6-460e3697464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a111d12-426d-4af0-bcb6-460e3697464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C1A3F1B-CE3A-47AB-9F84-47E78646797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ACF14CA-9E7F-410C-99DF-E0FAFDE78C11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D622FF19-6ECD-4B79-A412-9430824D2BB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a111d12-426d-4af0-bcb6-460e3697464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1811</TotalTime>
  <Words>2105</Words>
  <Application>Microsoft Macintosh PowerPoint</Application>
  <PresentationFormat>Widescreen</PresentationFormat>
  <Paragraphs>391</Paragraphs>
  <Slides>37</Slides>
  <Notes>37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5" baseType="lpstr">
      <vt:lpstr>Arial</vt:lpstr>
      <vt:lpstr>Calibri</vt:lpstr>
      <vt:lpstr>Calibri Light</vt:lpstr>
      <vt:lpstr>Calibri Light (Headings)</vt:lpstr>
      <vt:lpstr>Cambria Math</vt:lpstr>
      <vt:lpstr>Charter</vt:lpstr>
      <vt:lpstr>Wingdings</vt:lpstr>
      <vt:lpstr>Office Theme</vt:lpstr>
      <vt:lpstr>K-Nearest Neighbor</vt:lpstr>
      <vt:lpstr>Outline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is KNN?</vt:lpstr>
      <vt:lpstr>What is KNN?</vt:lpstr>
      <vt:lpstr>What is KNN?</vt:lpstr>
      <vt:lpstr>What is KNN?</vt:lpstr>
      <vt:lpstr>What is KNN?</vt:lpstr>
      <vt:lpstr>PowerPoint Presentation</vt:lpstr>
      <vt:lpstr>How do we choose ”K”?</vt:lpstr>
      <vt:lpstr>How do we choose ”K”?</vt:lpstr>
      <vt:lpstr>How do we choose ”K”?</vt:lpstr>
      <vt:lpstr>PowerPoint Presentation</vt:lpstr>
      <vt:lpstr>When do we use KNN?</vt:lpstr>
      <vt:lpstr>PowerPoint Presentation</vt:lpstr>
      <vt:lpstr>How does the KNN Algorithm work?</vt:lpstr>
      <vt:lpstr>How does the KNN Algorithm work?</vt:lpstr>
      <vt:lpstr>How does the KNN Algorithm work?</vt:lpstr>
      <vt:lpstr>How does the KNN Algorithm work?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does the KNN Algorithm work?</vt:lpstr>
      <vt:lpstr>How does the KNN Algorithm work?</vt:lpstr>
      <vt:lpstr>How does the KNN Algorithm work?</vt:lpstr>
      <vt:lpstr>How does the KNN Algorithm work?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SLY Ponio</dc:creator>
  <cp:lastModifiedBy>Elizer Jr. D. Ponio</cp:lastModifiedBy>
  <cp:revision>298</cp:revision>
  <dcterms:created xsi:type="dcterms:W3CDTF">2022-05-11T03:47:05Z</dcterms:created>
  <dcterms:modified xsi:type="dcterms:W3CDTF">2024-08-19T00:08:40Z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0x0101007188BDCA587B344BBA6CB1A93FAE6998</vt:lpwstr>
  </property>
  <property fmtid="{D5CDD505-2E9C-101B-9397-08002B2CF9AE}" pid="3" name="MSIP_Label_8a813f4b-519a-4481-a498-85770f517757_Enabled">
    <vt:lpwstr>true</vt:lpwstr>
  </property>
  <property fmtid="{D5CDD505-2E9C-101B-9397-08002B2CF9AE}" pid="4" name="MSIP_Label_8a813f4b-519a-4481-a498-85770f517757_SetDate">
    <vt:lpwstr>2024-07-11T14:04:47Z</vt:lpwstr>
  </property>
  <property fmtid="{D5CDD505-2E9C-101B-9397-08002B2CF9AE}" pid="5" name="MSIP_Label_8a813f4b-519a-4481-a498-85770f517757_Method">
    <vt:lpwstr>Standard</vt:lpwstr>
  </property>
  <property fmtid="{D5CDD505-2E9C-101B-9397-08002B2CF9AE}" pid="6" name="MSIP_Label_8a813f4b-519a-4481-a498-85770f517757_Name">
    <vt:lpwstr>Anyone (unrestricted)</vt:lpwstr>
  </property>
  <property fmtid="{D5CDD505-2E9C-101B-9397-08002B2CF9AE}" pid="7" name="MSIP_Label_8a813f4b-519a-4481-a498-85770f517757_SiteId">
    <vt:lpwstr>1d981f77-3ca3-46ae-b0d4-e8044e6c7f84</vt:lpwstr>
  </property>
  <property fmtid="{D5CDD505-2E9C-101B-9397-08002B2CF9AE}" pid="8" name="MSIP_Label_8a813f4b-519a-4481-a498-85770f517757_ActionId">
    <vt:lpwstr>a6f2a2a8-2cc7-4a96-b5af-2ed5e480ca63</vt:lpwstr>
  </property>
  <property fmtid="{D5CDD505-2E9C-101B-9397-08002B2CF9AE}" pid="9" name="MSIP_Label_8a813f4b-519a-4481-a498-85770f517757_ContentBits">
    <vt:lpwstr>0</vt:lpwstr>
  </property>
</Properties>
</file>